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80" r:id="rId5"/>
    <p:sldId id="257" r:id="rId6"/>
    <p:sldId id="258" r:id="rId7"/>
    <p:sldId id="281" r:id="rId8"/>
    <p:sldId id="282" r:id="rId9"/>
    <p:sldId id="259" r:id="rId10"/>
    <p:sldId id="268" r:id="rId11"/>
    <p:sldId id="267" r:id="rId12"/>
    <p:sldId id="269" r:id="rId13"/>
    <p:sldId id="270" r:id="rId14"/>
    <p:sldId id="260" r:id="rId15"/>
    <p:sldId id="283" r:id="rId16"/>
    <p:sldId id="272" r:id="rId17"/>
    <p:sldId id="274" r:id="rId18"/>
    <p:sldId id="278" r:id="rId19"/>
    <p:sldId id="275" r:id="rId20"/>
    <p:sldId id="286" r:id="rId21"/>
    <p:sldId id="277" r:id="rId22"/>
    <p:sldId id="276" r:id="rId23"/>
    <p:sldId id="285" r:id="rId24"/>
    <p:sldId id="264" r:id="rId25"/>
    <p:sldId id="287"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5DE212-6104-5AA3-3ADD-F338CC5FC2FE}" name="Josiane Bergeron" initials="JB" userId="S::bergeronj@etsb.qc.ca::331b9c91-0e96-417f-8d0b-7b8ccc83fddc" providerId="AD"/>
  <p188:author id="{1361BBB8-68A0-6AA2-3243-7DBA22F6FF20}" name="Dominique Vyboh-Poirier" initials="DVP" userId="S::Dominique.Vyboh.Poirier@csdessommets.qc.ca::d52e50c2-6866-4960-a174-5af57e94f27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AC"/>
    <a:srgbClr val="C40830"/>
    <a:srgbClr val="00C6C9"/>
    <a:srgbClr val="00DF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69800" autoAdjust="0"/>
  </p:normalViewPr>
  <p:slideViewPr>
    <p:cSldViewPr snapToGrid="0" snapToObjects="1">
      <p:cViewPr varScale="1">
        <p:scale>
          <a:sx n="76" d="100"/>
          <a:sy n="76" d="100"/>
        </p:scale>
        <p:origin x="183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1E77F1-B0F8-4D1B-B78F-DEBCAE9B2B2B}" type="datetimeFigureOut">
              <a:rPr lang="fr-CA" smtClean="0"/>
              <a:t>2024-01-10</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F56CCE-F562-4DA1-88CE-9B3F3ECF104C}" type="slidenum">
              <a:rPr lang="fr-CA" smtClean="0"/>
              <a:t>‹N°›</a:t>
            </a:fld>
            <a:endParaRPr lang="fr-CA"/>
          </a:p>
        </p:txBody>
      </p:sp>
    </p:spTree>
    <p:extLst>
      <p:ext uri="{BB962C8B-B14F-4D97-AF65-F5344CB8AC3E}">
        <p14:creationId xmlns:p14="http://schemas.microsoft.com/office/powerpoint/2010/main" val="3636984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35F56CCE-F562-4DA1-88CE-9B3F3ECF104C}" type="slidenum">
              <a:rPr lang="fr-CA" smtClean="0"/>
              <a:t>1</a:t>
            </a:fld>
            <a:endParaRPr lang="fr-CA"/>
          </a:p>
        </p:txBody>
      </p:sp>
    </p:spTree>
    <p:extLst>
      <p:ext uri="{BB962C8B-B14F-4D97-AF65-F5344CB8AC3E}">
        <p14:creationId xmlns:p14="http://schemas.microsoft.com/office/powerpoint/2010/main" val="3156804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 typeface="Arial" panose="020B0604020202020204" pitchFamily="34" charset="0"/>
              <a:buChar char="•"/>
            </a:pPr>
            <a:r>
              <a:rPr lang="fr-CA" sz="1400" b="1" dirty="0">
                <a:solidFill>
                  <a:srgbClr val="C40830"/>
                </a:solidFill>
                <a:latin typeface="Lato" panose="020F0502020204030203" pitchFamily="34" charset="0"/>
                <a:ea typeface="Lato" panose="020F0502020204030203" pitchFamily="34" charset="0"/>
                <a:cs typeface="Lato" panose="020F0502020204030203" pitchFamily="34" charset="0"/>
              </a:rPr>
              <a:t>Agir en amont sur les facteurs de protection pour avoir un impact sur tous les enfants et toutes les familles notamment pendant les périodes les plus délicates, comme lors des transitions. </a:t>
            </a:r>
            <a:endParaRPr lang="fr-CA" sz="1400" b="1" u="none" dirty="0">
              <a:solidFill>
                <a:srgbClr val="C40830"/>
              </a:solidFill>
              <a:effectLst/>
              <a:latin typeface="Lato" panose="020F0502020204030203" pitchFamily="34" charset="0"/>
              <a:ea typeface="Lato" panose="020F0502020204030203" pitchFamily="34" charset="0"/>
              <a:cs typeface="Lato" panose="020F0502020204030203" pitchFamily="34" charset="0"/>
            </a:endParaRPr>
          </a:p>
          <a:p>
            <a:pPr marL="714375" indent="-171450">
              <a:buFont typeface="Arial" panose="020B0604020202020204" pitchFamily="34" charset="0"/>
              <a:buChar char="•"/>
            </a:pPr>
            <a:r>
              <a:rPr lang="fr-CA" sz="1200" b="1" u="sng" dirty="0">
                <a:solidFill>
                  <a:schemeClr val="tx1"/>
                </a:solidFill>
                <a:effectLst/>
                <a:latin typeface="Lato" panose="020F0502020204030203" pitchFamily="34" charset="0"/>
                <a:ea typeface="Lato" panose="020F0502020204030203" pitchFamily="34" charset="0"/>
                <a:cs typeface="Lato" panose="020F0502020204030203" pitchFamily="34" charset="0"/>
              </a:rPr>
              <a:t>Facteurs de protection :</a:t>
            </a:r>
          </a:p>
          <a:p>
            <a:pPr marL="1257300" indent="-266700">
              <a:buFont typeface="+mj-lt"/>
              <a:buAutoNum type="arabicPeriod"/>
            </a:pPr>
            <a:r>
              <a:rPr lang="fr-CA" sz="1200" dirty="0">
                <a:effectLst/>
                <a:latin typeface="Lato" panose="020F0502020204030203" pitchFamily="34" charset="0"/>
                <a:ea typeface="Lato" panose="020F0502020204030203" pitchFamily="34" charset="0"/>
                <a:cs typeface="Lato" panose="020F0502020204030203" pitchFamily="34" charset="0"/>
              </a:rPr>
              <a:t>Enfants : habiletés de communication orales et écrites, compétences cognitives, compétences sociales et affectives, compétences physiques et saines habitudes de vie. </a:t>
            </a:r>
          </a:p>
          <a:p>
            <a:pPr marL="1257300" indent="-266700">
              <a:buFont typeface="+mj-lt"/>
              <a:buAutoNum type="arabicPeriod"/>
            </a:pPr>
            <a:r>
              <a:rPr lang="fr-CA" sz="1200" dirty="0">
                <a:effectLst/>
                <a:latin typeface="Lato" panose="020F0502020204030203" pitchFamily="34" charset="0"/>
                <a:ea typeface="Lato" panose="020F0502020204030203" pitchFamily="34" charset="0"/>
                <a:cs typeface="Lato" panose="020F0502020204030203" pitchFamily="34" charset="0"/>
              </a:rPr>
              <a:t>Parents : niveau socio-économique, compétences et pratiques parentales. </a:t>
            </a:r>
          </a:p>
          <a:p>
            <a:pPr marL="1257300" indent="-266700">
              <a:buFont typeface="+mj-lt"/>
              <a:buAutoNum type="arabicPeriod"/>
            </a:pPr>
            <a:r>
              <a:rPr lang="fr-CA" sz="1200" dirty="0">
                <a:effectLst/>
                <a:latin typeface="Lato" panose="020F0502020204030203" pitchFamily="34" charset="0"/>
                <a:ea typeface="Lato" panose="020F0502020204030203" pitchFamily="34" charset="0"/>
                <a:cs typeface="Lato" panose="020F0502020204030203" pitchFamily="34" charset="0"/>
              </a:rPr>
              <a:t>Communauté : environnement physique, social, économique et culturel, accessibilité et qualité des services, mobilisation et concertation des partenaires. </a:t>
            </a:r>
          </a:p>
          <a:p>
            <a:pPr marL="714375" indent="-171450">
              <a:buFont typeface="Arial" panose="020B0604020202020204" pitchFamily="34" charset="0"/>
              <a:buChar char="•"/>
            </a:pPr>
            <a:r>
              <a:rPr lang="fr-CA" sz="1200" b="1" u="sng" dirty="0">
                <a:solidFill>
                  <a:schemeClr val="tx1"/>
                </a:solidFill>
                <a:effectLst/>
                <a:latin typeface="Lato" panose="020F0502020204030203" pitchFamily="34" charset="0"/>
                <a:ea typeface="Lato" panose="020F0502020204030203" pitchFamily="34" charset="0"/>
                <a:cs typeface="Lato" panose="020F0502020204030203" pitchFamily="34" charset="0"/>
              </a:rPr>
              <a:t>Transitions :</a:t>
            </a:r>
          </a:p>
          <a:p>
            <a:pPr marL="1257300" indent="-266700">
              <a:buFont typeface="Arial" panose="020B0604020202020204" pitchFamily="34" charset="0"/>
              <a:buChar char="•"/>
            </a:pPr>
            <a:r>
              <a:rPr lang="fr-CA" sz="1200" dirty="0">
                <a:effectLst/>
                <a:latin typeface="Lato" panose="020F0502020204030203" pitchFamily="34" charset="0"/>
                <a:ea typeface="Lato" panose="020F0502020204030203" pitchFamily="34" charset="0"/>
                <a:cs typeface="Lato" panose="020F0502020204030203" pitchFamily="34" charset="0"/>
              </a:rPr>
              <a:t>Retour à la maison après la naissance, retour au travail des parents, intégration dans un service de garde éducatif à l’enfance, entrée à la maternelle, entrée en première année. </a:t>
            </a:r>
          </a:p>
          <a:p>
            <a:pPr marL="285750" indent="-285750">
              <a:lnSpc>
                <a:spcPct val="100000"/>
              </a:lnSpc>
              <a:spcBef>
                <a:spcPts val="0"/>
              </a:spcBef>
              <a:spcAft>
                <a:spcPts val="1200"/>
              </a:spcAft>
              <a:buFont typeface="Arial" panose="020B0604020202020204" pitchFamily="34" charset="0"/>
              <a:buChar char="•"/>
            </a:pPr>
            <a:endParaRPr lang="fr-CA" sz="1200" dirty="0">
              <a:solidFill>
                <a:srgbClr val="FF0000"/>
              </a:solidFill>
              <a:effectLst/>
              <a:latin typeface="Lato" panose="020F0502020204030203" pitchFamily="34" charset="0"/>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fr-CA" sz="1200" b="1" dirty="0">
                <a:solidFill>
                  <a:srgbClr val="C40830"/>
                </a:solidFill>
                <a:latin typeface="Lato" panose="020F0502020204030203" pitchFamily="34" charset="0"/>
                <a:ea typeface="Lato" panose="020F0502020204030203" pitchFamily="34" charset="0"/>
                <a:cs typeface="Lato" panose="020F0502020204030203" pitchFamily="34" charset="0"/>
              </a:rPr>
              <a:t>Intervenir précocement auprès de l’enfant, si nécessaire, pour modifier ou atténuer les difficultés qui peuvent émerger dans les différents domaines de son développement. </a:t>
            </a:r>
            <a:endParaRPr lang="fr-CA" sz="1200" b="1" dirty="0">
              <a:effectLst/>
              <a:latin typeface="Lato" panose="020F0502020204030203" pitchFamily="34" charset="0"/>
              <a:ea typeface="Lato" panose="020F0502020204030203" pitchFamily="34" charset="0"/>
              <a:cs typeface="Lato" panose="020F0502020204030203"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35F56CCE-F562-4DA1-88CE-9B3F3ECF104C}" type="slidenum">
              <a:rPr lang="fr-CA" smtClean="0"/>
              <a:t>8</a:t>
            </a:fld>
            <a:endParaRPr lang="fr-CA"/>
          </a:p>
        </p:txBody>
      </p:sp>
    </p:spTree>
    <p:extLst>
      <p:ext uri="{BB962C8B-B14F-4D97-AF65-F5344CB8AC3E}">
        <p14:creationId xmlns:p14="http://schemas.microsoft.com/office/powerpoint/2010/main" val="1134259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gn="l" rtl="0" eaLnBrk="1" fontAlgn="t" latinLnBrk="0" hangingPunct="1">
              <a:spcBef>
                <a:spcPts val="0"/>
              </a:spcBef>
              <a:spcAft>
                <a:spcPts val="0"/>
              </a:spcAft>
              <a:buClrTx/>
              <a:buSzPts val="1600"/>
              <a:buFont typeface="Arial" panose="020B0604020202020204" pitchFamily="34" charset="0"/>
              <a:buNone/>
            </a:pPr>
            <a:r>
              <a:rPr lang="fr-CA" sz="1800" b="1" i="0" u="none" strike="noStrike" kern="1200" dirty="0">
                <a:solidFill>
                  <a:srgbClr val="C40830"/>
                </a:solidFill>
                <a:effectLst/>
                <a:latin typeface="Lato" panose="020F0502020204030203" pitchFamily="34" charset="0"/>
                <a:ea typeface="Lato" panose="020F0502020204030203" pitchFamily="34" charset="0"/>
                <a:cs typeface="Lato" panose="020F0502020204030203" pitchFamily="34" charset="0"/>
              </a:rPr>
              <a:t>Contribuer à lever les barrières sur le parcours des familles. </a:t>
            </a:r>
            <a:endParaRPr lang="fr-CA" sz="1800" b="0" i="0" u="none" strike="noStrike" dirty="0">
              <a:effectLst/>
              <a:latin typeface="Arial" panose="020B0604020202020204" pitchFamily="34" charset="0"/>
            </a:endParaRPr>
          </a:p>
          <a:p>
            <a:pPr marL="713232" indent="-173736" algn="l" rtl="0" eaLnBrk="1" fontAlgn="t" latinLnBrk="0" hangingPunct="1">
              <a:spcBef>
                <a:spcPts val="0"/>
              </a:spcBef>
              <a:spcAft>
                <a:spcPts val="0"/>
              </a:spcAft>
            </a:pPr>
            <a:r>
              <a:rPr lang="fr-CA" sz="1800" b="1" i="0" u="sng" strike="noStrike" kern="1200" dirty="0">
                <a:solidFill>
                  <a:srgbClr val="000000"/>
                </a:solidFill>
                <a:effectLst/>
                <a:latin typeface="Lato" panose="020F0502020204030203" pitchFamily="34" charset="0"/>
                <a:ea typeface="Lato" panose="020F0502020204030203" pitchFamily="34" charset="0"/>
                <a:cs typeface="Lato" panose="020F0502020204030203" pitchFamily="34" charset="0"/>
              </a:rPr>
              <a:t>Barrières :</a:t>
            </a:r>
            <a:endParaRPr lang="fr-CA" sz="1800" b="0" i="0" u="none" strike="noStrike" dirty="0">
              <a:effectLst/>
              <a:latin typeface="Arial" panose="020B0604020202020204" pitchFamily="34" charset="0"/>
            </a:endParaRPr>
          </a:p>
          <a:p>
            <a:pPr marL="987552" indent="-182880" algn="l" rtl="0" eaLnBrk="1" fontAlgn="t" latinLnBrk="0" hangingPunct="1">
              <a:spcBef>
                <a:spcPts val="0"/>
              </a:spcBef>
              <a:spcAft>
                <a:spcPts val="0"/>
              </a:spcAft>
            </a:pPr>
            <a:r>
              <a:rPr lang="fr-CA" sz="1800" b="0" i="0" u="none" strike="noStrike" kern="1200" dirty="0">
                <a:solidFill>
                  <a:srgbClr val="000000"/>
                </a:solidFill>
                <a:effectLst/>
                <a:latin typeface="Lato" panose="020F0502020204030203" pitchFamily="34" charset="0"/>
                <a:ea typeface="Lato" panose="020F0502020204030203" pitchFamily="34" charset="0"/>
                <a:cs typeface="Lato" panose="020F0502020204030203" pitchFamily="34" charset="0"/>
              </a:rPr>
              <a:t>Les familles, notamment celles vivant en contexte de vulnérabilité, rencontrent souvent des barrières quand elles cherchent à répondre à leurs besoins et à accéder à une meilleure qualité de vie. Les barrières d’accès aux services et ressources trouvent leur source parfois chez le parent ou dans la famille, mais également chez les intervenants, les organisations, le gouvernement et la société. Elles peuvent être de nature individuelle et personnelle, sociale, physique, organisationnelle, systémique ou économique.</a:t>
            </a:r>
            <a:endParaRPr lang="fr-CA" sz="1800" b="0" i="0" u="none" strike="noStrike" dirty="0">
              <a:effectLst/>
              <a:latin typeface="Arial" panose="020B0604020202020204" pitchFamily="34" charset="0"/>
            </a:endParaRPr>
          </a:p>
          <a:p>
            <a:pPr marL="283464" marR="0" indent="-283464" algn="l" rtl="0" eaLnBrk="1" fontAlgn="auto" latinLnBrk="0" hangingPunct="1">
              <a:spcBef>
                <a:spcPts val="0"/>
              </a:spcBef>
              <a:spcAft>
                <a:spcPts val="0"/>
              </a:spcAft>
            </a:pPr>
            <a:r>
              <a:rPr lang="fr-CA" sz="1800" b="1" i="0" u="none" strike="noStrike" kern="1200" dirty="0">
                <a:solidFill>
                  <a:srgbClr val="C40830"/>
                </a:solidFill>
                <a:effectLst/>
                <a:latin typeface="Lato" panose="020F0502020204030203" pitchFamily="34" charset="0"/>
                <a:ea typeface="Lato" panose="020F0502020204030203" pitchFamily="34" charset="0"/>
                <a:cs typeface="Lato" panose="020F0502020204030203" pitchFamily="34" charset="0"/>
              </a:rPr>
              <a:t>Travailler selon une approche de proximité pour rejoindre les familles.</a:t>
            </a:r>
            <a:endParaRPr lang="fr-CA" sz="1800" b="0" i="0" u="none" strike="noStrike" dirty="0">
              <a:effectLst/>
              <a:latin typeface="Arial" panose="020B0604020202020204" pitchFamily="34" charset="0"/>
            </a:endParaRPr>
          </a:p>
          <a:p>
            <a:pPr marL="713232" marR="0" indent="-173736" algn="l" rtl="0" eaLnBrk="1" fontAlgn="auto" latinLnBrk="0" hangingPunct="1">
              <a:spcBef>
                <a:spcPts val="0"/>
              </a:spcBef>
              <a:spcAft>
                <a:spcPts val="0"/>
              </a:spcAft>
            </a:pPr>
            <a:r>
              <a:rPr lang="fr-CA" sz="1800" b="1" i="0" u="sng" strike="noStrike" kern="1200" dirty="0">
                <a:solidFill>
                  <a:srgbClr val="000000"/>
                </a:solidFill>
                <a:effectLst/>
                <a:latin typeface="Lato" panose="020F0502020204030203" pitchFamily="34" charset="0"/>
                <a:ea typeface="Lato" panose="020F0502020204030203" pitchFamily="34" charset="0"/>
                <a:cs typeface="Lato" panose="020F0502020204030203" pitchFamily="34" charset="0"/>
              </a:rPr>
              <a:t>Approche de proximité :</a:t>
            </a:r>
            <a:endParaRPr lang="fr-CA" sz="1800" b="0" i="0" u="none" strike="noStrike" dirty="0">
              <a:effectLst/>
              <a:latin typeface="Arial" panose="020B0604020202020204" pitchFamily="34" charset="0"/>
            </a:endParaRPr>
          </a:p>
          <a:p>
            <a:pPr marL="987552" marR="0" indent="-182880" algn="l" rtl="0" eaLnBrk="1" fontAlgn="auto" latinLnBrk="0" hangingPunct="1">
              <a:spcBef>
                <a:spcPts val="0"/>
              </a:spcBef>
              <a:spcAft>
                <a:spcPts val="0"/>
              </a:spcAft>
            </a:pPr>
            <a:r>
              <a:rPr lang="fr-CA" sz="1800" b="0" i="0" u="none" strike="noStrike" kern="1200" dirty="0">
                <a:solidFill>
                  <a:srgbClr val="000000"/>
                </a:solidFill>
                <a:effectLst/>
                <a:latin typeface="Lato" panose="020F0502020204030203" pitchFamily="34" charset="0"/>
                <a:ea typeface="Lato" panose="020F0502020204030203" pitchFamily="34" charset="0"/>
                <a:cs typeface="Lato" panose="020F0502020204030203" pitchFamily="34" charset="0"/>
              </a:rPr>
              <a:t>Agir selon une approche de proximité, c’est offrir des services et du soutien aux familles directement dans leur milieu de vie. Cette approche vise d’abord à développer un lien de confiance avec la famille et à favoriser sa participation active, pour ensuite l’accompagner en s’adaptant à son contexte et ses besoins. </a:t>
            </a:r>
            <a:endParaRPr lang="fr-CA" sz="1800" b="0" i="0" u="none" strike="noStrike" dirty="0">
              <a:effectLst/>
              <a:latin typeface="Arial" panose="020B0604020202020204" pitchFamily="34" charset="0"/>
            </a:endParaRPr>
          </a:p>
          <a:p>
            <a:pPr marL="283464" indent="-283464" algn="l" rtl="0" eaLnBrk="1" fontAlgn="t" latinLnBrk="0" hangingPunct="1">
              <a:spcBef>
                <a:spcPts val="0"/>
              </a:spcBef>
              <a:spcAft>
                <a:spcPts val="0"/>
              </a:spcAft>
            </a:pPr>
            <a:r>
              <a:rPr lang="fr-CA" sz="1800" b="1" i="0" u="none" strike="noStrike" kern="1200" dirty="0">
                <a:solidFill>
                  <a:srgbClr val="C40830"/>
                </a:solidFill>
                <a:effectLst/>
                <a:latin typeface="Lato" panose="020F0502020204030203" pitchFamily="34" charset="0"/>
                <a:ea typeface="Lato" panose="020F0502020204030203" pitchFamily="34" charset="0"/>
                <a:cs typeface="Lato" panose="020F0502020204030203" pitchFamily="34" charset="0"/>
              </a:rPr>
              <a:t>Miser sur des alliances entre la pratique et la recherche afin de contribuer à l’émergence de pratiques innovantes. C’est en conjuguant les savoirs de tous que l’on peut engendrer des retombées concrètes. </a:t>
            </a:r>
            <a:endParaRPr lang="fr-CA" sz="1800" b="0" i="0" u="none" strike="noStrike" dirty="0">
              <a:effectLst/>
              <a:latin typeface="Arial" panose="020B0604020202020204" pitchFamily="34" charset="0"/>
            </a:endParaRPr>
          </a:p>
          <a:p>
            <a:endParaRPr lang="fr-CA" dirty="0"/>
          </a:p>
        </p:txBody>
      </p:sp>
      <p:sp>
        <p:nvSpPr>
          <p:cNvPr id="4" name="Espace réservé du numéro de diapositive 3"/>
          <p:cNvSpPr>
            <a:spLocks noGrp="1"/>
          </p:cNvSpPr>
          <p:nvPr>
            <p:ph type="sldNum" sz="quarter" idx="5"/>
          </p:nvPr>
        </p:nvSpPr>
        <p:spPr/>
        <p:txBody>
          <a:bodyPr/>
          <a:lstStyle/>
          <a:p>
            <a:fld id="{35F56CCE-F562-4DA1-88CE-9B3F3ECF104C}" type="slidenum">
              <a:rPr lang="fr-CA" smtClean="0"/>
              <a:t>9</a:t>
            </a:fld>
            <a:endParaRPr lang="fr-CA"/>
          </a:p>
        </p:txBody>
      </p:sp>
    </p:spTree>
    <p:extLst>
      <p:ext uri="{BB962C8B-B14F-4D97-AF65-F5344CB8AC3E}">
        <p14:creationId xmlns:p14="http://schemas.microsoft.com/office/powerpoint/2010/main" val="738114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marR="157429" indent="-342900">
              <a:spcBef>
                <a:spcPts val="1200"/>
              </a:spcBef>
              <a:buFont typeface="+mj-lt"/>
              <a:buAutoNum type="arabicPeriod"/>
            </a:pPr>
            <a:r>
              <a:rPr lang="fr-CA" sz="1200" b="1" dirty="0">
                <a:solidFill>
                  <a:srgbClr val="000000"/>
                </a:solidFill>
                <a:latin typeface="Lato" panose="020F0502020204030203" pitchFamily="34" charset="0"/>
                <a:ea typeface="Lato" panose="020F0502020204030203" pitchFamily="34" charset="0"/>
                <a:cs typeface="Lato" panose="020F0502020204030203" pitchFamily="34" charset="0"/>
              </a:rPr>
              <a:t>Services de garde éducatifs à l’enfance </a:t>
            </a:r>
            <a:r>
              <a:rPr lang="fr-CA" sz="1200" dirty="0">
                <a:solidFill>
                  <a:srgbClr val="000000"/>
                </a:solidFill>
                <a:latin typeface="Lato" panose="020F0502020204030203" pitchFamily="34" charset="0"/>
                <a:ea typeface="Lato" panose="020F0502020204030203" pitchFamily="34" charset="0"/>
                <a:cs typeface="Lato" panose="020F0502020204030203" pitchFamily="34" charset="0"/>
              </a:rPr>
              <a:t>(Regroupement des CPE des </a:t>
            </a:r>
            <a:r>
              <a:rPr lang="fr-CA" sz="1200" dirty="0" err="1">
                <a:solidFill>
                  <a:srgbClr val="000000"/>
                </a:solidFill>
                <a:latin typeface="Lato" panose="020F0502020204030203" pitchFamily="34" charset="0"/>
                <a:ea typeface="Lato" panose="020F0502020204030203" pitchFamily="34" charset="0"/>
                <a:cs typeface="Lato" panose="020F0502020204030203" pitchFamily="34" charset="0"/>
              </a:rPr>
              <a:t>Cantons-de-l’Est</a:t>
            </a:r>
            <a:r>
              <a:rPr lang="fr-CA" sz="1200" dirty="0">
                <a:solidFill>
                  <a:srgbClr val="000000"/>
                </a:solidFill>
                <a:latin typeface="Lato" panose="020F0502020204030203" pitchFamily="34" charset="0"/>
                <a:ea typeface="Lato" panose="020F0502020204030203" pitchFamily="34" charset="0"/>
                <a:cs typeface="Lato" panose="020F0502020204030203" pitchFamily="34" charset="0"/>
              </a:rPr>
              <a:t> et ses membres, Réseau des garderies non subventionnées) </a:t>
            </a:r>
            <a:endParaRPr lang="fr-CA" sz="1200" dirty="0">
              <a:latin typeface="Lato" panose="020F0502020204030203" pitchFamily="34" charset="0"/>
              <a:ea typeface="Lato" panose="020F0502020204030203" pitchFamily="34" charset="0"/>
              <a:cs typeface="Lato" panose="020F0502020204030203" pitchFamily="34" charset="0"/>
            </a:endParaRPr>
          </a:p>
          <a:p>
            <a:pPr marL="342900" marR="35458" indent="-342900">
              <a:spcBef>
                <a:spcPts val="1117"/>
              </a:spcBef>
              <a:buFont typeface="+mj-lt"/>
              <a:buAutoNum type="arabicPeriod"/>
            </a:pPr>
            <a:r>
              <a:rPr lang="fr-CA" sz="1200" b="1" dirty="0">
                <a:solidFill>
                  <a:srgbClr val="000000"/>
                </a:solidFill>
                <a:latin typeface="Lato" panose="020F0502020204030203" pitchFamily="34" charset="0"/>
                <a:ea typeface="Lato" panose="020F0502020204030203" pitchFamily="34" charset="0"/>
                <a:cs typeface="Lato" panose="020F0502020204030203" pitchFamily="34" charset="0"/>
              </a:rPr>
              <a:t>Centres de service scolaires et leurs écoles </a:t>
            </a:r>
            <a:r>
              <a:rPr lang="fr-CA" sz="1200" dirty="0">
                <a:solidFill>
                  <a:srgbClr val="000000"/>
                </a:solidFill>
                <a:latin typeface="Lato" panose="020F0502020204030203" pitchFamily="34" charset="0"/>
                <a:ea typeface="Lato" panose="020F0502020204030203" pitchFamily="34" charset="0"/>
                <a:cs typeface="Lato" panose="020F0502020204030203" pitchFamily="34" charset="0"/>
              </a:rPr>
              <a:t>(Centre de services scolaire de la Région-de-Sherbrooke, Centre de services scolaire des Hauts-Cantons, Centre de services scolaire des Sommets, Commission scolaire </a:t>
            </a:r>
            <a:r>
              <a:rPr lang="fr-CA" sz="1200" dirty="0" err="1">
                <a:solidFill>
                  <a:srgbClr val="000000"/>
                </a:solidFill>
                <a:latin typeface="Lato" panose="020F0502020204030203" pitchFamily="34" charset="0"/>
                <a:ea typeface="Lato" panose="020F0502020204030203" pitchFamily="34" charset="0"/>
                <a:cs typeface="Lato" panose="020F0502020204030203" pitchFamily="34" charset="0"/>
              </a:rPr>
              <a:t>Eastern</a:t>
            </a:r>
            <a:r>
              <a:rPr lang="fr-CA" sz="1200" dirty="0">
                <a:solidFill>
                  <a:srgbClr val="000000"/>
                </a:solidFill>
                <a:latin typeface="Lato" panose="020F0502020204030203" pitchFamily="34" charset="0"/>
                <a:ea typeface="Lato" panose="020F0502020204030203" pitchFamily="34" charset="0"/>
                <a:cs typeface="Lato" panose="020F0502020204030203" pitchFamily="34" charset="0"/>
              </a:rPr>
              <a:t> Townships, Centre de services scolaire Val-des-Cerfs) </a:t>
            </a:r>
          </a:p>
          <a:p>
            <a:pPr marL="342900" marR="35458" indent="-342900">
              <a:spcBef>
                <a:spcPts val="1117"/>
              </a:spcBef>
              <a:buFont typeface="+mj-lt"/>
              <a:buAutoNum type="arabicPeriod"/>
            </a:pPr>
            <a:r>
              <a:rPr lang="fr-CA" sz="1200" b="1" dirty="0">
                <a:solidFill>
                  <a:srgbClr val="000000"/>
                </a:solidFill>
                <a:latin typeface="Lato" panose="020F0502020204030203" pitchFamily="34" charset="0"/>
                <a:ea typeface="Lato" panose="020F0502020204030203" pitchFamily="34" charset="0"/>
                <a:cs typeface="Lato" panose="020F0502020204030203" pitchFamily="34" charset="0"/>
              </a:rPr>
              <a:t>Établissements d’enseignement supérieur</a:t>
            </a:r>
            <a:r>
              <a:rPr lang="fr-CA" sz="1200" dirty="0">
                <a:solidFill>
                  <a:srgbClr val="000000"/>
                </a:solidFill>
                <a:latin typeface="Lato" panose="020F0502020204030203" pitchFamily="34" charset="0"/>
                <a:ea typeface="Lato" panose="020F0502020204030203" pitchFamily="34" charset="0"/>
                <a:cs typeface="Lato" panose="020F0502020204030203" pitchFamily="34" charset="0"/>
              </a:rPr>
              <a:t> (Université de Sherbrooke, Cégep de Sherbrooke, Université </a:t>
            </a:r>
            <a:r>
              <a:rPr lang="fr-CA" sz="1200" dirty="0" err="1">
                <a:solidFill>
                  <a:srgbClr val="000000"/>
                </a:solidFill>
                <a:latin typeface="Lato" panose="020F0502020204030203" pitchFamily="34" charset="0"/>
                <a:ea typeface="Lato" panose="020F0502020204030203" pitchFamily="34" charset="0"/>
                <a:cs typeface="Lato" panose="020F0502020204030203" pitchFamily="34" charset="0"/>
              </a:rPr>
              <a:t>Bishop’s</a:t>
            </a:r>
            <a:r>
              <a:rPr lang="fr-CA" sz="1200" dirty="0">
                <a:solidFill>
                  <a:srgbClr val="000000"/>
                </a:solidFill>
                <a:latin typeface="Lato" panose="020F0502020204030203" pitchFamily="34" charset="0"/>
                <a:ea typeface="Lato" panose="020F0502020204030203" pitchFamily="34" charset="0"/>
                <a:cs typeface="Lato" panose="020F0502020204030203" pitchFamily="34" charset="0"/>
              </a:rPr>
              <a:t>, Champlain </a:t>
            </a:r>
            <a:r>
              <a:rPr lang="fr-CA" sz="1200" dirty="0" err="1">
                <a:solidFill>
                  <a:srgbClr val="000000"/>
                </a:solidFill>
                <a:latin typeface="Lato" panose="020F0502020204030203" pitchFamily="34" charset="0"/>
                <a:ea typeface="Lato" panose="020F0502020204030203" pitchFamily="34" charset="0"/>
                <a:cs typeface="Lato" panose="020F0502020204030203" pitchFamily="34" charset="0"/>
              </a:rPr>
              <a:t>Regional</a:t>
            </a:r>
            <a:r>
              <a:rPr lang="fr-CA" sz="1200" dirty="0">
                <a:solidFill>
                  <a:srgbClr val="000000"/>
                </a:solidFill>
                <a:latin typeface="Lato" panose="020F0502020204030203" pitchFamily="34" charset="0"/>
                <a:ea typeface="Lato" panose="020F0502020204030203" pitchFamily="34" charset="0"/>
                <a:cs typeface="Lato" panose="020F0502020204030203" pitchFamily="34" charset="0"/>
              </a:rPr>
              <a:t> </a:t>
            </a:r>
            <a:r>
              <a:rPr lang="fr-CA" sz="1200" dirty="0" err="1">
                <a:solidFill>
                  <a:srgbClr val="000000"/>
                </a:solidFill>
                <a:latin typeface="Lato" panose="020F0502020204030203" pitchFamily="34" charset="0"/>
                <a:ea typeface="Lato" panose="020F0502020204030203" pitchFamily="34" charset="0"/>
                <a:cs typeface="Lato" panose="020F0502020204030203" pitchFamily="34" charset="0"/>
              </a:rPr>
              <a:t>College</a:t>
            </a:r>
            <a:r>
              <a:rPr lang="fr-CA" sz="1200" dirty="0">
                <a:solidFill>
                  <a:srgbClr val="000000"/>
                </a:solidFill>
                <a:latin typeface="Lato" panose="020F0502020204030203" pitchFamily="34" charset="0"/>
                <a:ea typeface="Lato" panose="020F0502020204030203" pitchFamily="34" charset="0"/>
                <a:cs typeface="Lato" panose="020F0502020204030203" pitchFamily="34" charset="0"/>
              </a:rPr>
              <a:t>, etc.) </a:t>
            </a:r>
            <a:endParaRPr lang="fr-CA" sz="1200" b="1" dirty="0">
              <a:solidFill>
                <a:srgbClr val="000000"/>
              </a:solidFill>
              <a:latin typeface="Lato" panose="020F0502020204030203" pitchFamily="34" charset="0"/>
              <a:ea typeface="Lato" panose="020F0502020204030203" pitchFamily="34" charset="0"/>
              <a:cs typeface="Lato" panose="020F0502020204030203" pitchFamily="34" charset="0"/>
            </a:endParaRPr>
          </a:p>
          <a:p>
            <a:pPr marL="342900" marR="777050" indent="-342900">
              <a:spcBef>
                <a:spcPts val="1117"/>
              </a:spcBef>
              <a:buFont typeface="+mj-lt"/>
              <a:buAutoNum type="arabicPeriod"/>
            </a:pPr>
            <a:r>
              <a:rPr lang="fr-CA" sz="1200" b="1" dirty="0">
                <a:solidFill>
                  <a:srgbClr val="000000"/>
                </a:solidFill>
                <a:latin typeface="Lato" panose="020F0502020204030203" pitchFamily="34" charset="0"/>
                <a:ea typeface="Lato" panose="020F0502020204030203" pitchFamily="34" charset="0"/>
                <a:cs typeface="Lato" panose="020F0502020204030203" pitchFamily="34" charset="0"/>
              </a:rPr>
              <a:t>Services de santé et de services sociaux </a:t>
            </a:r>
            <a:r>
              <a:rPr lang="fr-CA" sz="1200" dirty="0">
                <a:solidFill>
                  <a:srgbClr val="000000"/>
                </a:solidFill>
                <a:latin typeface="Lato" panose="020F0502020204030203" pitchFamily="34" charset="0"/>
                <a:ea typeface="Lato" panose="020F0502020204030203" pitchFamily="34" charset="0"/>
                <a:cs typeface="Lato" panose="020F0502020204030203" pitchFamily="34" charset="0"/>
              </a:rPr>
              <a:t>(CIUSSS de l’Estrie–CHUS, CLSC)</a:t>
            </a:r>
          </a:p>
          <a:p>
            <a:pPr marL="342900" marR="777050" indent="-342900">
              <a:spcBef>
                <a:spcPts val="1117"/>
              </a:spcBef>
              <a:buFont typeface="+mj-lt"/>
              <a:buAutoNum type="arabicPeriod"/>
            </a:pPr>
            <a:r>
              <a:rPr lang="fr-CA" sz="1200" b="1" dirty="0">
                <a:solidFill>
                  <a:srgbClr val="000000"/>
                </a:solidFill>
                <a:latin typeface="Lato" panose="020F0502020204030203" pitchFamily="34" charset="0"/>
                <a:ea typeface="Lato" panose="020F0502020204030203" pitchFamily="34" charset="0"/>
                <a:cs typeface="Lato" panose="020F0502020204030203" pitchFamily="34" charset="0"/>
              </a:rPr>
              <a:t>Organismes communautaires </a:t>
            </a:r>
          </a:p>
          <a:p>
            <a:pPr marL="342900" marR="777050" indent="-342900">
              <a:spcBef>
                <a:spcPts val="1117"/>
              </a:spcBef>
              <a:buFont typeface="+mj-lt"/>
              <a:buAutoNum type="arabicPeriod"/>
            </a:pPr>
            <a:r>
              <a:rPr lang="fr-CA" sz="1200" b="1" dirty="0">
                <a:solidFill>
                  <a:srgbClr val="000000"/>
                </a:solidFill>
                <a:latin typeface="Lato" panose="020F0502020204030203" pitchFamily="34" charset="0"/>
                <a:ea typeface="Lato" panose="020F0502020204030203" pitchFamily="34" charset="0"/>
                <a:cs typeface="Lato" panose="020F0502020204030203" pitchFamily="34" charset="0"/>
              </a:rPr>
              <a:t>Instances de concertation locale enfance et famille </a:t>
            </a:r>
            <a:r>
              <a:rPr lang="fr-CA" sz="1200" dirty="0">
                <a:solidFill>
                  <a:srgbClr val="000000"/>
                </a:solidFill>
                <a:latin typeface="Lato" panose="020F0502020204030203" pitchFamily="34" charset="0"/>
                <a:ea typeface="Lato" panose="020F0502020204030203" pitchFamily="34" charset="0"/>
                <a:cs typeface="Lato" panose="020F0502020204030203" pitchFamily="34" charset="0"/>
              </a:rPr>
              <a:t>(Comité 0-5 ans de la Table ÉPÉ Jardins-Fleuris, Ascot en santé, Haut-Saint-François fou de ses enfants, etc.) </a:t>
            </a:r>
          </a:p>
          <a:p>
            <a:pPr marL="342900" marR="777050" indent="-342900">
              <a:spcBef>
                <a:spcPts val="1117"/>
              </a:spcBef>
              <a:buFont typeface="+mj-lt"/>
              <a:buAutoNum type="arabicPeriod"/>
            </a:pPr>
            <a:r>
              <a:rPr lang="fr-CA" sz="1200" b="1" dirty="0">
                <a:solidFill>
                  <a:srgbClr val="000000"/>
                </a:solidFill>
                <a:latin typeface="Lato" panose="020F0502020204030203" pitchFamily="34" charset="0"/>
                <a:ea typeface="Lato" panose="020F0502020204030203" pitchFamily="34" charset="0"/>
                <a:cs typeface="Lato" panose="020F0502020204030203" pitchFamily="34" charset="0"/>
              </a:rPr>
              <a:t>Municipalités et MRC </a:t>
            </a:r>
            <a:r>
              <a:rPr lang="fr-CA" sz="1200" dirty="0">
                <a:solidFill>
                  <a:srgbClr val="000000"/>
                </a:solidFill>
                <a:latin typeface="Lato" panose="020F0502020204030203" pitchFamily="34" charset="0"/>
                <a:ea typeface="Lato" panose="020F0502020204030203" pitchFamily="34" charset="0"/>
                <a:cs typeface="Lato" panose="020F0502020204030203" pitchFamily="34" charset="0"/>
              </a:rPr>
              <a:t>(Coaticook, Du Granit, Haut-St-François, Val-Saint-François, Des Sources, Memphrémagog, Sherbrooke, Brome-Missisquoi, Haute-Yamaska) </a:t>
            </a:r>
          </a:p>
          <a:p>
            <a:endParaRPr lang="fr-CA" dirty="0"/>
          </a:p>
        </p:txBody>
      </p:sp>
      <p:sp>
        <p:nvSpPr>
          <p:cNvPr id="4" name="Espace réservé du numéro de diapositive 3"/>
          <p:cNvSpPr>
            <a:spLocks noGrp="1"/>
          </p:cNvSpPr>
          <p:nvPr>
            <p:ph type="sldNum" sz="quarter" idx="5"/>
          </p:nvPr>
        </p:nvSpPr>
        <p:spPr/>
        <p:txBody>
          <a:bodyPr/>
          <a:lstStyle/>
          <a:p>
            <a:fld id="{35F56CCE-F562-4DA1-88CE-9B3F3ECF104C}" type="slidenum">
              <a:rPr lang="fr-CA" smtClean="0"/>
              <a:t>12</a:t>
            </a:fld>
            <a:endParaRPr lang="fr-CA"/>
          </a:p>
        </p:txBody>
      </p:sp>
    </p:spTree>
    <p:extLst>
      <p:ext uri="{BB962C8B-B14F-4D97-AF65-F5344CB8AC3E}">
        <p14:creationId xmlns:p14="http://schemas.microsoft.com/office/powerpoint/2010/main" val="1283025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35F56CCE-F562-4DA1-88CE-9B3F3ECF104C}" type="slidenum">
              <a:rPr lang="fr-CA" smtClean="0"/>
              <a:t>14</a:t>
            </a:fld>
            <a:endParaRPr lang="fr-CA"/>
          </a:p>
        </p:txBody>
      </p:sp>
    </p:spTree>
    <p:extLst>
      <p:ext uri="{BB962C8B-B14F-4D97-AF65-F5344CB8AC3E}">
        <p14:creationId xmlns:p14="http://schemas.microsoft.com/office/powerpoint/2010/main" val="3171927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35F56CCE-F562-4DA1-88CE-9B3F3ECF104C}" type="slidenum">
              <a:rPr lang="fr-CA" smtClean="0"/>
              <a:t>18</a:t>
            </a:fld>
            <a:endParaRPr lang="fr-CA"/>
          </a:p>
        </p:txBody>
      </p:sp>
    </p:spTree>
    <p:extLst>
      <p:ext uri="{BB962C8B-B14F-4D97-AF65-F5344CB8AC3E}">
        <p14:creationId xmlns:p14="http://schemas.microsoft.com/office/powerpoint/2010/main" val="2924937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35F56CCE-F562-4DA1-88CE-9B3F3ECF104C}" type="slidenum">
              <a:rPr lang="fr-CA" smtClean="0"/>
              <a:t>21</a:t>
            </a:fld>
            <a:endParaRPr lang="fr-CA"/>
          </a:p>
        </p:txBody>
      </p:sp>
    </p:spTree>
    <p:extLst>
      <p:ext uri="{BB962C8B-B14F-4D97-AF65-F5344CB8AC3E}">
        <p14:creationId xmlns:p14="http://schemas.microsoft.com/office/powerpoint/2010/main" val="130200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35F56CCE-F562-4DA1-88CE-9B3F3ECF104C}" type="slidenum">
              <a:rPr lang="fr-CA" smtClean="0"/>
              <a:t>22</a:t>
            </a:fld>
            <a:endParaRPr lang="fr-CA"/>
          </a:p>
        </p:txBody>
      </p:sp>
    </p:spTree>
    <p:extLst>
      <p:ext uri="{BB962C8B-B14F-4D97-AF65-F5344CB8AC3E}">
        <p14:creationId xmlns:p14="http://schemas.microsoft.com/office/powerpoint/2010/main" val="1084186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563887-0C49-4145-BBC1-35807F738933}"/>
              </a:ext>
            </a:extLst>
          </p:cNvPr>
          <p:cNvSpPr>
            <a:spLocks noGrp="1"/>
          </p:cNvSpPr>
          <p:nvPr>
            <p:ph type="ctrTitle"/>
          </p:nvPr>
        </p:nvSpPr>
        <p:spPr>
          <a:xfrm>
            <a:off x="1524000" y="1122363"/>
            <a:ext cx="9144000" cy="2387600"/>
          </a:xfrm>
        </p:spPr>
        <p:txBody>
          <a:bodyPr anchor="b"/>
          <a:lstStyle>
            <a:lvl1pPr algn="ctr">
              <a:defRPr sz="6000"/>
            </a:lvl1pPr>
          </a:lstStyle>
          <a:p>
            <a:r>
              <a:rPr lang="fr-CA"/>
              <a:t>Modifier le style du titre</a:t>
            </a:r>
            <a:endParaRPr lang="fr-FR"/>
          </a:p>
        </p:txBody>
      </p:sp>
      <p:sp>
        <p:nvSpPr>
          <p:cNvPr id="3" name="Sous-titre 2">
            <a:extLst>
              <a:ext uri="{FF2B5EF4-FFF2-40B4-BE49-F238E27FC236}">
                <a16:creationId xmlns:a16="http://schemas.microsoft.com/office/drawing/2014/main" id="{55BCDB3A-5F81-CA46-BEB6-84E4B7A90B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a:t>Modifier le style des sous-titres du masque</a:t>
            </a:r>
            <a:endParaRPr lang="fr-FR"/>
          </a:p>
        </p:txBody>
      </p:sp>
      <p:sp>
        <p:nvSpPr>
          <p:cNvPr id="4" name="Espace réservé de la date 3">
            <a:extLst>
              <a:ext uri="{FF2B5EF4-FFF2-40B4-BE49-F238E27FC236}">
                <a16:creationId xmlns:a16="http://schemas.microsoft.com/office/drawing/2014/main" id="{D912CB88-01FF-FF4D-B589-FA4C7E844CC7}"/>
              </a:ext>
            </a:extLst>
          </p:cNvPr>
          <p:cNvSpPr>
            <a:spLocks noGrp="1"/>
          </p:cNvSpPr>
          <p:nvPr>
            <p:ph type="dt" sz="half" idx="10"/>
          </p:nvPr>
        </p:nvSpPr>
        <p:spPr/>
        <p:txBody>
          <a:bodyPr/>
          <a:lstStyle/>
          <a:p>
            <a:fld id="{1573CF8A-4EB1-164F-980F-21F01ED6EC35}" type="datetimeFigureOut">
              <a:rPr lang="fr-FR" smtClean="0"/>
              <a:t>10/01/2024</a:t>
            </a:fld>
            <a:endParaRPr lang="fr-FR"/>
          </a:p>
        </p:txBody>
      </p:sp>
      <p:sp>
        <p:nvSpPr>
          <p:cNvPr id="5" name="Espace réservé du pied de page 4">
            <a:extLst>
              <a:ext uri="{FF2B5EF4-FFF2-40B4-BE49-F238E27FC236}">
                <a16:creationId xmlns:a16="http://schemas.microsoft.com/office/drawing/2014/main" id="{CA1F37E9-36C6-BE4B-874E-7039252746A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B0F0B33-4089-C94B-AF3A-C7D2A9EDF1C6}"/>
              </a:ext>
            </a:extLst>
          </p:cNvPr>
          <p:cNvSpPr>
            <a:spLocks noGrp="1"/>
          </p:cNvSpPr>
          <p:nvPr>
            <p:ph type="sldNum" sz="quarter" idx="12"/>
          </p:nvPr>
        </p:nvSpPr>
        <p:spPr/>
        <p:txBody>
          <a:bodyPr/>
          <a:lstStyle/>
          <a:p>
            <a:fld id="{8F51BD50-BD9A-E748-9D49-AEC81AE7C92E}" type="slidenum">
              <a:rPr lang="fr-FR" smtClean="0"/>
              <a:t>‹N°›</a:t>
            </a:fld>
            <a:endParaRPr lang="fr-FR"/>
          </a:p>
        </p:txBody>
      </p:sp>
    </p:spTree>
    <p:extLst>
      <p:ext uri="{BB962C8B-B14F-4D97-AF65-F5344CB8AC3E}">
        <p14:creationId xmlns:p14="http://schemas.microsoft.com/office/powerpoint/2010/main" val="2604820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664FC4-719D-AA47-89EE-B18AE674DACC}"/>
              </a:ext>
            </a:extLst>
          </p:cNvPr>
          <p:cNvSpPr>
            <a:spLocks noGrp="1"/>
          </p:cNvSpPr>
          <p:nvPr>
            <p:ph type="title"/>
          </p:nvPr>
        </p:nvSpPr>
        <p:spPr/>
        <p:txBody>
          <a:bodyPr/>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89A38B17-280B-C64C-AB3F-10E308888E38}"/>
              </a:ext>
            </a:extLst>
          </p:cNvPr>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2A25B379-9642-EB4B-8C15-DCC846471A4E}"/>
              </a:ext>
            </a:extLst>
          </p:cNvPr>
          <p:cNvSpPr>
            <a:spLocks noGrp="1"/>
          </p:cNvSpPr>
          <p:nvPr>
            <p:ph type="dt" sz="half" idx="10"/>
          </p:nvPr>
        </p:nvSpPr>
        <p:spPr/>
        <p:txBody>
          <a:bodyPr/>
          <a:lstStyle/>
          <a:p>
            <a:fld id="{1573CF8A-4EB1-164F-980F-21F01ED6EC35}" type="datetimeFigureOut">
              <a:rPr lang="fr-FR" smtClean="0"/>
              <a:t>10/01/2024</a:t>
            </a:fld>
            <a:endParaRPr lang="fr-FR"/>
          </a:p>
        </p:txBody>
      </p:sp>
      <p:sp>
        <p:nvSpPr>
          <p:cNvPr id="5" name="Espace réservé du pied de page 4">
            <a:extLst>
              <a:ext uri="{FF2B5EF4-FFF2-40B4-BE49-F238E27FC236}">
                <a16:creationId xmlns:a16="http://schemas.microsoft.com/office/drawing/2014/main" id="{EC4B9EA7-CFEE-364A-87FE-F2844786C15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915AC28-0277-AB44-88A6-9CA079984265}"/>
              </a:ext>
            </a:extLst>
          </p:cNvPr>
          <p:cNvSpPr>
            <a:spLocks noGrp="1"/>
          </p:cNvSpPr>
          <p:nvPr>
            <p:ph type="sldNum" sz="quarter" idx="12"/>
          </p:nvPr>
        </p:nvSpPr>
        <p:spPr/>
        <p:txBody>
          <a:bodyPr/>
          <a:lstStyle/>
          <a:p>
            <a:fld id="{8F51BD50-BD9A-E748-9D49-AEC81AE7C92E}" type="slidenum">
              <a:rPr lang="fr-FR" smtClean="0"/>
              <a:t>‹N°›</a:t>
            </a:fld>
            <a:endParaRPr lang="fr-FR"/>
          </a:p>
        </p:txBody>
      </p:sp>
    </p:spTree>
    <p:extLst>
      <p:ext uri="{BB962C8B-B14F-4D97-AF65-F5344CB8AC3E}">
        <p14:creationId xmlns:p14="http://schemas.microsoft.com/office/powerpoint/2010/main" val="1602275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D7702B4-5E29-544B-AEB9-B082A559B130}"/>
              </a:ext>
            </a:extLst>
          </p:cNvPr>
          <p:cNvSpPr>
            <a:spLocks noGrp="1"/>
          </p:cNvSpPr>
          <p:nvPr>
            <p:ph type="title" orient="vert"/>
          </p:nvPr>
        </p:nvSpPr>
        <p:spPr>
          <a:xfrm>
            <a:off x="8724900" y="365125"/>
            <a:ext cx="2628900" cy="5811838"/>
          </a:xfrm>
        </p:spPr>
        <p:txBody>
          <a:bodyPr vert="eaVert"/>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28FE2C82-41E8-B74B-A01D-A395F4EDE7C4}"/>
              </a:ext>
            </a:extLst>
          </p:cNvPr>
          <p:cNvSpPr>
            <a:spLocks noGrp="1"/>
          </p:cNvSpPr>
          <p:nvPr>
            <p:ph type="body" orient="vert" idx="1"/>
          </p:nvPr>
        </p:nvSpPr>
        <p:spPr>
          <a:xfrm>
            <a:off x="838200" y="365125"/>
            <a:ext cx="7734300" cy="5811838"/>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3C70338A-173C-584D-AF37-C0FCA5CA8E21}"/>
              </a:ext>
            </a:extLst>
          </p:cNvPr>
          <p:cNvSpPr>
            <a:spLocks noGrp="1"/>
          </p:cNvSpPr>
          <p:nvPr>
            <p:ph type="dt" sz="half" idx="10"/>
          </p:nvPr>
        </p:nvSpPr>
        <p:spPr/>
        <p:txBody>
          <a:bodyPr/>
          <a:lstStyle/>
          <a:p>
            <a:fld id="{1573CF8A-4EB1-164F-980F-21F01ED6EC35}" type="datetimeFigureOut">
              <a:rPr lang="fr-FR" smtClean="0"/>
              <a:t>10/01/2024</a:t>
            </a:fld>
            <a:endParaRPr lang="fr-FR"/>
          </a:p>
        </p:txBody>
      </p:sp>
      <p:sp>
        <p:nvSpPr>
          <p:cNvPr id="5" name="Espace réservé du pied de page 4">
            <a:extLst>
              <a:ext uri="{FF2B5EF4-FFF2-40B4-BE49-F238E27FC236}">
                <a16:creationId xmlns:a16="http://schemas.microsoft.com/office/drawing/2014/main" id="{ED732680-E3DF-A44A-8E5B-60A2717E4E0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702EF88-A306-4746-A874-1C096A8B2495}"/>
              </a:ext>
            </a:extLst>
          </p:cNvPr>
          <p:cNvSpPr>
            <a:spLocks noGrp="1"/>
          </p:cNvSpPr>
          <p:nvPr>
            <p:ph type="sldNum" sz="quarter" idx="12"/>
          </p:nvPr>
        </p:nvSpPr>
        <p:spPr/>
        <p:txBody>
          <a:bodyPr/>
          <a:lstStyle/>
          <a:p>
            <a:fld id="{8F51BD50-BD9A-E748-9D49-AEC81AE7C92E}" type="slidenum">
              <a:rPr lang="fr-FR" smtClean="0"/>
              <a:t>‹N°›</a:t>
            </a:fld>
            <a:endParaRPr lang="fr-FR"/>
          </a:p>
        </p:txBody>
      </p:sp>
    </p:spTree>
    <p:extLst>
      <p:ext uri="{BB962C8B-B14F-4D97-AF65-F5344CB8AC3E}">
        <p14:creationId xmlns:p14="http://schemas.microsoft.com/office/powerpoint/2010/main" val="1352268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D8664F-CC5A-EA41-8B7A-EFCE84F4C522}"/>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DE8C348B-5D44-B04B-8C61-5D495F1056AA}"/>
              </a:ext>
            </a:extLst>
          </p:cNvPr>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102E7FFA-0752-D642-9552-1165247E8529}"/>
              </a:ext>
            </a:extLst>
          </p:cNvPr>
          <p:cNvSpPr>
            <a:spLocks noGrp="1"/>
          </p:cNvSpPr>
          <p:nvPr>
            <p:ph type="dt" sz="half" idx="10"/>
          </p:nvPr>
        </p:nvSpPr>
        <p:spPr/>
        <p:txBody>
          <a:bodyPr/>
          <a:lstStyle/>
          <a:p>
            <a:fld id="{1573CF8A-4EB1-164F-980F-21F01ED6EC35}" type="datetimeFigureOut">
              <a:rPr lang="fr-FR" smtClean="0"/>
              <a:t>10/01/2024</a:t>
            </a:fld>
            <a:endParaRPr lang="fr-FR"/>
          </a:p>
        </p:txBody>
      </p:sp>
      <p:sp>
        <p:nvSpPr>
          <p:cNvPr id="5" name="Espace réservé du pied de page 4">
            <a:extLst>
              <a:ext uri="{FF2B5EF4-FFF2-40B4-BE49-F238E27FC236}">
                <a16:creationId xmlns:a16="http://schemas.microsoft.com/office/drawing/2014/main" id="{4390C832-F380-9043-BCE6-50B5EA89B08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3EBF652-E749-184A-9787-D07FA25449B1}"/>
              </a:ext>
            </a:extLst>
          </p:cNvPr>
          <p:cNvSpPr>
            <a:spLocks noGrp="1"/>
          </p:cNvSpPr>
          <p:nvPr>
            <p:ph type="sldNum" sz="quarter" idx="12"/>
          </p:nvPr>
        </p:nvSpPr>
        <p:spPr/>
        <p:txBody>
          <a:bodyPr/>
          <a:lstStyle/>
          <a:p>
            <a:fld id="{8F51BD50-BD9A-E748-9D49-AEC81AE7C92E}" type="slidenum">
              <a:rPr lang="fr-FR" smtClean="0"/>
              <a:t>‹N°›</a:t>
            </a:fld>
            <a:endParaRPr lang="fr-FR"/>
          </a:p>
        </p:txBody>
      </p:sp>
    </p:spTree>
    <p:extLst>
      <p:ext uri="{BB962C8B-B14F-4D97-AF65-F5344CB8AC3E}">
        <p14:creationId xmlns:p14="http://schemas.microsoft.com/office/powerpoint/2010/main" val="3980793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678C0C-48FF-1B40-A0E7-EA14E2C3C207}"/>
              </a:ext>
            </a:extLst>
          </p:cNvPr>
          <p:cNvSpPr>
            <a:spLocks noGrp="1"/>
          </p:cNvSpPr>
          <p:nvPr>
            <p:ph type="title"/>
          </p:nvPr>
        </p:nvSpPr>
        <p:spPr>
          <a:xfrm>
            <a:off x="831850" y="1709738"/>
            <a:ext cx="10515600" cy="2852737"/>
          </a:xfrm>
        </p:spPr>
        <p:txBody>
          <a:bodyPr anchor="b"/>
          <a:lstStyle>
            <a:lvl1pPr>
              <a:defRPr sz="6000"/>
            </a:lvl1pPr>
          </a:lstStyle>
          <a:p>
            <a:r>
              <a:rPr lang="fr-CA"/>
              <a:t>Modifier le style du titre</a:t>
            </a:r>
            <a:endParaRPr lang="fr-FR"/>
          </a:p>
        </p:txBody>
      </p:sp>
      <p:sp>
        <p:nvSpPr>
          <p:cNvPr id="3" name="Espace réservé du texte 2">
            <a:extLst>
              <a:ext uri="{FF2B5EF4-FFF2-40B4-BE49-F238E27FC236}">
                <a16:creationId xmlns:a16="http://schemas.microsoft.com/office/drawing/2014/main" id="{5CE6BCDD-6AF6-6B4B-8BEA-ADF3199E57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a:t>Cliquez pour modifier les styles du texte du masque</a:t>
            </a:r>
          </a:p>
        </p:txBody>
      </p:sp>
      <p:sp>
        <p:nvSpPr>
          <p:cNvPr id="4" name="Espace réservé de la date 3">
            <a:extLst>
              <a:ext uri="{FF2B5EF4-FFF2-40B4-BE49-F238E27FC236}">
                <a16:creationId xmlns:a16="http://schemas.microsoft.com/office/drawing/2014/main" id="{96BD9683-F681-0D4F-A8EF-F289F9410733}"/>
              </a:ext>
            </a:extLst>
          </p:cNvPr>
          <p:cNvSpPr>
            <a:spLocks noGrp="1"/>
          </p:cNvSpPr>
          <p:nvPr>
            <p:ph type="dt" sz="half" idx="10"/>
          </p:nvPr>
        </p:nvSpPr>
        <p:spPr/>
        <p:txBody>
          <a:bodyPr/>
          <a:lstStyle/>
          <a:p>
            <a:fld id="{1573CF8A-4EB1-164F-980F-21F01ED6EC35}" type="datetimeFigureOut">
              <a:rPr lang="fr-FR" smtClean="0"/>
              <a:t>10/01/2024</a:t>
            </a:fld>
            <a:endParaRPr lang="fr-FR"/>
          </a:p>
        </p:txBody>
      </p:sp>
      <p:sp>
        <p:nvSpPr>
          <p:cNvPr id="5" name="Espace réservé du pied de page 4">
            <a:extLst>
              <a:ext uri="{FF2B5EF4-FFF2-40B4-BE49-F238E27FC236}">
                <a16:creationId xmlns:a16="http://schemas.microsoft.com/office/drawing/2014/main" id="{9155DBCB-AD8F-0E4E-98EE-D0BDB0734E7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5950CED-CC7E-584F-AF2D-674F405A4F54}"/>
              </a:ext>
            </a:extLst>
          </p:cNvPr>
          <p:cNvSpPr>
            <a:spLocks noGrp="1"/>
          </p:cNvSpPr>
          <p:nvPr>
            <p:ph type="sldNum" sz="quarter" idx="12"/>
          </p:nvPr>
        </p:nvSpPr>
        <p:spPr/>
        <p:txBody>
          <a:bodyPr/>
          <a:lstStyle/>
          <a:p>
            <a:fld id="{8F51BD50-BD9A-E748-9D49-AEC81AE7C92E}" type="slidenum">
              <a:rPr lang="fr-FR" smtClean="0"/>
              <a:t>‹N°›</a:t>
            </a:fld>
            <a:endParaRPr lang="fr-FR"/>
          </a:p>
        </p:txBody>
      </p:sp>
    </p:spTree>
    <p:extLst>
      <p:ext uri="{BB962C8B-B14F-4D97-AF65-F5344CB8AC3E}">
        <p14:creationId xmlns:p14="http://schemas.microsoft.com/office/powerpoint/2010/main" val="3001638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9E21CF-F353-2A4D-A634-723515CC2C2A}"/>
              </a:ext>
            </a:extLst>
          </p:cNvPr>
          <p:cNvSpPr>
            <a:spLocks noGrp="1"/>
          </p:cNvSpPr>
          <p:nvPr>
            <p:ph type="title"/>
          </p:nvPr>
        </p:nvSpPr>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3E2CA101-BB5A-8E47-BD4A-9A2000D0BCE5}"/>
              </a:ext>
            </a:extLst>
          </p:cNvPr>
          <p:cNvSpPr>
            <a:spLocks noGrp="1"/>
          </p:cNvSpPr>
          <p:nvPr>
            <p:ph sz="half" idx="1"/>
          </p:nvPr>
        </p:nvSpPr>
        <p:spPr>
          <a:xfrm>
            <a:off x="838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a:extLst>
              <a:ext uri="{FF2B5EF4-FFF2-40B4-BE49-F238E27FC236}">
                <a16:creationId xmlns:a16="http://schemas.microsoft.com/office/drawing/2014/main" id="{BC0FB31F-8445-CF4B-B067-3F4300A5FF38}"/>
              </a:ext>
            </a:extLst>
          </p:cNvPr>
          <p:cNvSpPr>
            <a:spLocks noGrp="1"/>
          </p:cNvSpPr>
          <p:nvPr>
            <p:ph sz="half" idx="2"/>
          </p:nvPr>
        </p:nvSpPr>
        <p:spPr>
          <a:xfrm>
            <a:off x="6172200" y="1825625"/>
            <a:ext cx="5181600" cy="435133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e la date 4">
            <a:extLst>
              <a:ext uri="{FF2B5EF4-FFF2-40B4-BE49-F238E27FC236}">
                <a16:creationId xmlns:a16="http://schemas.microsoft.com/office/drawing/2014/main" id="{91AB8811-D662-374C-839E-C5974995E573}"/>
              </a:ext>
            </a:extLst>
          </p:cNvPr>
          <p:cNvSpPr>
            <a:spLocks noGrp="1"/>
          </p:cNvSpPr>
          <p:nvPr>
            <p:ph type="dt" sz="half" idx="10"/>
          </p:nvPr>
        </p:nvSpPr>
        <p:spPr/>
        <p:txBody>
          <a:bodyPr/>
          <a:lstStyle/>
          <a:p>
            <a:fld id="{1573CF8A-4EB1-164F-980F-21F01ED6EC35}" type="datetimeFigureOut">
              <a:rPr lang="fr-FR" smtClean="0"/>
              <a:t>10/01/2024</a:t>
            </a:fld>
            <a:endParaRPr lang="fr-FR"/>
          </a:p>
        </p:txBody>
      </p:sp>
      <p:sp>
        <p:nvSpPr>
          <p:cNvPr id="6" name="Espace réservé du pied de page 5">
            <a:extLst>
              <a:ext uri="{FF2B5EF4-FFF2-40B4-BE49-F238E27FC236}">
                <a16:creationId xmlns:a16="http://schemas.microsoft.com/office/drawing/2014/main" id="{0B7EA301-16AB-624B-BAF6-CFA1ACD2016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DA85329-A0CA-C749-B963-327F3229597F}"/>
              </a:ext>
            </a:extLst>
          </p:cNvPr>
          <p:cNvSpPr>
            <a:spLocks noGrp="1"/>
          </p:cNvSpPr>
          <p:nvPr>
            <p:ph type="sldNum" sz="quarter" idx="12"/>
          </p:nvPr>
        </p:nvSpPr>
        <p:spPr/>
        <p:txBody>
          <a:bodyPr/>
          <a:lstStyle/>
          <a:p>
            <a:fld id="{8F51BD50-BD9A-E748-9D49-AEC81AE7C92E}" type="slidenum">
              <a:rPr lang="fr-FR" smtClean="0"/>
              <a:t>‹N°›</a:t>
            </a:fld>
            <a:endParaRPr lang="fr-FR"/>
          </a:p>
        </p:txBody>
      </p:sp>
    </p:spTree>
    <p:extLst>
      <p:ext uri="{BB962C8B-B14F-4D97-AF65-F5344CB8AC3E}">
        <p14:creationId xmlns:p14="http://schemas.microsoft.com/office/powerpoint/2010/main" val="4127193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1D2B84-476A-384F-9669-650B7308B4DC}"/>
              </a:ext>
            </a:extLst>
          </p:cNvPr>
          <p:cNvSpPr>
            <a:spLocks noGrp="1"/>
          </p:cNvSpPr>
          <p:nvPr>
            <p:ph type="title"/>
          </p:nvPr>
        </p:nvSpPr>
        <p:spPr>
          <a:xfrm>
            <a:off x="839788" y="365125"/>
            <a:ext cx="10515600" cy="1325563"/>
          </a:xfrm>
        </p:spPr>
        <p:txBody>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C9742C1A-4315-8647-91B0-D058E0CC3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a:extLst>
              <a:ext uri="{FF2B5EF4-FFF2-40B4-BE49-F238E27FC236}">
                <a16:creationId xmlns:a16="http://schemas.microsoft.com/office/drawing/2014/main" id="{433B9E2D-B8DF-0440-A253-2C7E964E61B4}"/>
              </a:ext>
            </a:extLst>
          </p:cNvPr>
          <p:cNvSpPr>
            <a:spLocks noGrp="1"/>
          </p:cNvSpPr>
          <p:nvPr>
            <p:ph sz="half" idx="2"/>
          </p:nvPr>
        </p:nvSpPr>
        <p:spPr>
          <a:xfrm>
            <a:off x="839788" y="2505075"/>
            <a:ext cx="5157787"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a:extLst>
              <a:ext uri="{FF2B5EF4-FFF2-40B4-BE49-F238E27FC236}">
                <a16:creationId xmlns:a16="http://schemas.microsoft.com/office/drawing/2014/main" id="{956A414D-B7DD-4E41-81EB-E5B30AFB02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a:extLst>
              <a:ext uri="{FF2B5EF4-FFF2-40B4-BE49-F238E27FC236}">
                <a16:creationId xmlns:a16="http://schemas.microsoft.com/office/drawing/2014/main" id="{E922B2A5-F32F-4D43-A753-9B633C589639}"/>
              </a:ext>
            </a:extLst>
          </p:cNvPr>
          <p:cNvSpPr>
            <a:spLocks noGrp="1"/>
          </p:cNvSpPr>
          <p:nvPr>
            <p:ph sz="quarter" idx="4"/>
          </p:nvPr>
        </p:nvSpPr>
        <p:spPr>
          <a:xfrm>
            <a:off x="6172200" y="2505075"/>
            <a:ext cx="5183188" cy="3684588"/>
          </a:xfr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6">
            <a:extLst>
              <a:ext uri="{FF2B5EF4-FFF2-40B4-BE49-F238E27FC236}">
                <a16:creationId xmlns:a16="http://schemas.microsoft.com/office/drawing/2014/main" id="{310D9D6C-6DCF-DC46-881A-0362620DE43D}"/>
              </a:ext>
            </a:extLst>
          </p:cNvPr>
          <p:cNvSpPr>
            <a:spLocks noGrp="1"/>
          </p:cNvSpPr>
          <p:nvPr>
            <p:ph type="dt" sz="half" idx="10"/>
          </p:nvPr>
        </p:nvSpPr>
        <p:spPr/>
        <p:txBody>
          <a:bodyPr/>
          <a:lstStyle/>
          <a:p>
            <a:fld id="{1573CF8A-4EB1-164F-980F-21F01ED6EC35}" type="datetimeFigureOut">
              <a:rPr lang="fr-FR" smtClean="0"/>
              <a:t>10/01/2024</a:t>
            </a:fld>
            <a:endParaRPr lang="fr-FR"/>
          </a:p>
        </p:txBody>
      </p:sp>
      <p:sp>
        <p:nvSpPr>
          <p:cNvPr id="8" name="Espace réservé du pied de page 7">
            <a:extLst>
              <a:ext uri="{FF2B5EF4-FFF2-40B4-BE49-F238E27FC236}">
                <a16:creationId xmlns:a16="http://schemas.microsoft.com/office/drawing/2014/main" id="{671FC272-5D81-F841-978A-1C7BC57E15C4}"/>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0A14A5C-4DC4-AC40-A8A4-6F1C181CC4D9}"/>
              </a:ext>
            </a:extLst>
          </p:cNvPr>
          <p:cNvSpPr>
            <a:spLocks noGrp="1"/>
          </p:cNvSpPr>
          <p:nvPr>
            <p:ph type="sldNum" sz="quarter" idx="12"/>
          </p:nvPr>
        </p:nvSpPr>
        <p:spPr/>
        <p:txBody>
          <a:bodyPr/>
          <a:lstStyle/>
          <a:p>
            <a:fld id="{8F51BD50-BD9A-E748-9D49-AEC81AE7C92E}" type="slidenum">
              <a:rPr lang="fr-FR" smtClean="0"/>
              <a:t>‹N°›</a:t>
            </a:fld>
            <a:endParaRPr lang="fr-FR"/>
          </a:p>
        </p:txBody>
      </p:sp>
    </p:spTree>
    <p:extLst>
      <p:ext uri="{BB962C8B-B14F-4D97-AF65-F5344CB8AC3E}">
        <p14:creationId xmlns:p14="http://schemas.microsoft.com/office/powerpoint/2010/main" val="1423368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98FB10-E99D-E240-92AE-38472A81C06D}"/>
              </a:ext>
            </a:extLst>
          </p:cNvPr>
          <p:cNvSpPr>
            <a:spLocks noGrp="1"/>
          </p:cNvSpPr>
          <p:nvPr>
            <p:ph type="title"/>
          </p:nvPr>
        </p:nvSpPr>
        <p:spPr/>
        <p:txBody>
          <a:bodyPr/>
          <a:lstStyle/>
          <a:p>
            <a:r>
              <a:rPr lang="fr-CA"/>
              <a:t>Modifier le style du titre</a:t>
            </a:r>
            <a:endParaRPr lang="fr-FR"/>
          </a:p>
        </p:txBody>
      </p:sp>
      <p:sp>
        <p:nvSpPr>
          <p:cNvPr id="3" name="Espace réservé de la date 2">
            <a:extLst>
              <a:ext uri="{FF2B5EF4-FFF2-40B4-BE49-F238E27FC236}">
                <a16:creationId xmlns:a16="http://schemas.microsoft.com/office/drawing/2014/main" id="{7F2B9E75-2151-AD4D-8C0B-574C4F6C86E7}"/>
              </a:ext>
            </a:extLst>
          </p:cNvPr>
          <p:cNvSpPr>
            <a:spLocks noGrp="1"/>
          </p:cNvSpPr>
          <p:nvPr>
            <p:ph type="dt" sz="half" idx="10"/>
          </p:nvPr>
        </p:nvSpPr>
        <p:spPr/>
        <p:txBody>
          <a:bodyPr/>
          <a:lstStyle/>
          <a:p>
            <a:fld id="{1573CF8A-4EB1-164F-980F-21F01ED6EC35}" type="datetimeFigureOut">
              <a:rPr lang="fr-FR" smtClean="0"/>
              <a:t>10/01/2024</a:t>
            </a:fld>
            <a:endParaRPr lang="fr-FR"/>
          </a:p>
        </p:txBody>
      </p:sp>
      <p:sp>
        <p:nvSpPr>
          <p:cNvPr id="4" name="Espace réservé du pied de page 3">
            <a:extLst>
              <a:ext uri="{FF2B5EF4-FFF2-40B4-BE49-F238E27FC236}">
                <a16:creationId xmlns:a16="http://schemas.microsoft.com/office/drawing/2014/main" id="{6AE3A50A-DCF8-1A40-BED5-5A46641562AD}"/>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E9271E45-FB59-5B43-B90D-E53FAAE5D727}"/>
              </a:ext>
            </a:extLst>
          </p:cNvPr>
          <p:cNvSpPr>
            <a:spLocks noGrp="1"/>
          </p:cNvSpPr>
          <p:nvPr>
            <p:ph type="sldNum" sz="quarter" idx="12"/>
          </p:nvPr>
        </p:nvSpPr>
        <p:spPr/>
        <p:txBody>
          <a:bodyPr/>
          <a:lstStyle/>
          <a:p>
            <a:fld id="{8F51BD50-BD9A-E748-9D49-AEC81AE7C92E}" type="slidenum">
              <a:rPr lang="fr-FR" smtClean="0"/>
              <a:t>‹N°›</a:t>
            </a:fld>
            <a:endParaRPr lang="fr-FR"/>
          </a:p>
        </p:txBody>
      </p:sp>
    </p:spTree>
    <p:extLst>
      <p:ext uri="{BB962C8B-B14F-4D97-AF65-F5344CB8AC3E}">
        <p14:creationId xmlns:p14="http://schemas.microsoft.com/office/powerpoint/2010/main" val="3710945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6B0DAA5-467E-8D4B-8178-7C2F17C44320}"/>
              </a:ext>
            </a:extLst>
          </p:cNvPr>
          <p:cNvSpPr>
            <a:spLocks noGrp="1"/>
          </p:cNvSpPr>
          <p:nvPr>
            <p:ph type="dt" sz="half" idx="10"/>
          </p:nvPr>
        </p:nvSpPr>
        <p:spPr/>
        <p:txBody>
          <a:bodyPr/>
          <a:lstStyle/>
          <a:p>
            <a:fld id="{1573CF8A-4EB1-164F-980F-21F01ED6EC35}" type="datetimeFigureOut">
              <a:rPr lang="fr-FR" smtClean="0"/>
              <a:t>10/01/2024</a:t>
            </a:fld>
            <a:endParaRPr lang="fr-FR"/>
          </a:p>
        </p:txBody>
      </p:sp>
      <p:sp>
        <p:nvSpPr>
          <p:cNvPr id="3" name="Espace réservé du pied de page 2">
            <a:extLst>
              <a:ext uri="{FF2B5EF4-FFF2-40B4-BE49-F238E27FC236}">
                <a16:creationId xmlns:a16="http://schemas.microsoft.com/office/drawing/2014/main" id="{80438052-C1A6-BD44-BC9B-F8C52B1E3D3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F70490F-2570-EE41-9443-FBAF725A3659}"/>
              </a:ext>
            </a:extLst>
          </p:cNvPr>
          <p:cNvSpPr>
            <a:spLocks noGrp="1"/>
          </p:cNvSpPr>
          <p:nvPr>
            <p:ph type="sldNum" sz="quarter" idx="12"/>
          </p:nvPr>
        </p:nvSpPr>
        <p:spPr/>
        <p:txBody>
          <a:bodyPr/>
          <a:lstStyle/>
          <a:p>
            <a:fld id="{8F51BD50-BD9A-E748-9D49-AEC81AE7C92E}" type="slidenum">
              <a:rPr lang="fr-FR" smtClean="0"/>
              <a:t>‹N°›</a:t>
            </a:fld>
            <a:endParaRPr lang="fr-FR"/>
          </a:p>
        </p:txBody>
      </p:sp>
    </p:spTree>
    <p:extLst>
      <p:ext uri="{BB962C8B-B14F-4D97-AF65-F5344CB8AC3E}">
        <p14:creationId xmlns:p14="http://schemas.microsoft.com/office/powerpoint/2010/main" val="1563610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E3A7B4-1429-6043-A089-11A000F31775}"/>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du contenu 2">
            <a:extLst>
              <a:ext uri="{FF2B5EF4-FFF2-40B4-BE49-F238E27FC236}">
                <a16:creationId xmlns:a16="http://schemas.microsoft.com/office/drawing/2014/main" id="{4CEA52A6-C66E-F144-BD87-177B4AB73C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a:extLst>
              <a:ext uri="{FF2B5EF4-FFF2-40B4-BE49-F238E27FC236}">
                <a16:creationId xmlns:a16="http://schemas.microsoft.com/office/drawing/2014/main" id="{7B3E2F04-4C93-2A46-8E67-BC7DE51077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45051655-561B-D143-8D33-83198FEF0623}"/>
              </a:ext>
            </a:extLst>
          </p:cNvPr>
          <p:cNvSpPr>
            <a:spLocks noGrp="1"/>
          </p:cNvSpPr>
          <p:nvPr>
            <p:ph type="dt" sz="half" idx="10"/>
          </p:nvPr>
        </p:nvSpPr>
        <p:spPr/>
        <p:txBody>
          <a:bodyPr/>
          <a:lstStyle/>
          <a:p>
            <a:fld id="{1573CF8A-4EB1-164F-980F-21F01ED6EC35}" type="datetimeFigureOut">
              <a:rPr lang="fr-FR" smtClean="0"/>
              <a:t>10/01/2024</a:t>
            </a:fld>
            <a:endParaRPr lang="fr-FR"/>
          </a:p>
        </p:txBody>
      </p:sp>
      <p:sp>
        <p:nvSpPr>
          <p:cNvPr id="6" name="Espace réservé du pied de page 5">
            <a:extLst>
              <a:ext uri="{FF2B5EF4-FFF2-40B4-BE49-F238E27FC236}">
                <a16:creationId xmlns:a16="http://schemas.microsoft.com/office/drawing/2014/main" id="{6F030530-7EEB-934F-AFBE-D8DC3D14466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2B529BB-0697-F44D-93E8-3A5835389D8C}"/>
              </a:ext>
            </a:extLst>
          </p:cNvPr>
          <p:cNvSpPr>
            <a:spLocks noGrp="1"/>
          </p:cNvSpPr>
          <p:nvPr>
            <p:ph type="sldNum" sz="quarter" idx="12"/>
          </p:nvPr>
        </p:nvSpPr>
        <p:spPr/>
        <p:txBody>
          <a:bodyPr/>
          <a:lstStyle/>
          <a:p>
            <a:fld id="{8F51BD50-BD9A-E748-9D49-AEC81AE7C92E}" type="slidenum">
              <a:rPr lang="fr-FR" smtClean="0"/>
              <a:t>‹N°›</a:t>
            </a:fld>
            <a:endParaRPr lang="fr-FR"/>
          </a:p>
        </p:txBody>
      </p:sp>
    </p:spTree>
    <p:extLst>
      <p:ext uri="{BB962C8B-B14F-4D97-AF65-F5344CB8AC3E}">
        <p14:creationId xmlns:p14="http://schemas.microsoft.com/office/powerpoint/2010/main" val="1707039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263725-450F-8348-8759-EC3B5DD921FB}"/>
              </a:ext>
            </a:extLst>
          </p:cNvPr>
          <p:cNvSpPr>
            <a:spLocks noGrp="1"/>
          </p:cNvSpPr>
          <p:nvPr>
            <p:ph type="title"/>
          </p:nvPr>
        </p:nvSpPr>
        <p:spPr>
          <a:xfrm>
            <a:off x="839788" y="457200"/>
            <a:ext cx="3932237" cy="1600200"/>
          </a:xfrm>
        </p:spPr>
        <p:txBody>
          <a:bodyPr anchor="b"/>
          <a:lstStyle>
            <a:lvl1pPr>
              <a:defRPr sz="3200"/>
            </a:lvl1pPr>
          </a:lstStyle>
          <a:p>
            <a:r>
              <a:rPr lang="fr-CA"/>
              <a:t>Modifier le style du titre</a:t>
            </a:r>
            <a:endParaRPr lang="fr-FR"/>
          </a:p>
        </p:txBody>
      </p:sp>
      <p:sp>
        <p:nvSpPr>
          <p:cNvPr id="3" name="Espace réservé pour une image  2">
            <a:extLst>
              <a:ext uri="{FF2B5EF4-FFF2-40B4-BE49-F238E27FC236}">
                <a16:creationId xmlns:a16="http://schemas.microsoft.com/office/drawing/2014/main" id="{72177598-AC26-6B48-A8DC-0C65E58D6B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01FC379-B6D2-6B40-8A97-C9A40DDF75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23487B2B-4ECD-7F4D-9C71-F3FC8F48AAC0}"/>
              </a:ext>
            </a:extLst>
          </p:cNvPr>
          <p:cNvSpPr>
            <a:spLocks noGrp="1"/>
          </p:cNvSpPr>
          <p:nvPr>
            <p:ph type="dt" sz="half" idx="10"/>
          </p:nvPr>
        </p:nvSpPr>
        <p:spPr/>
        <p:txBody>
          <a:bodyPr/>
          <a:lstStyle/>
          <a:p>
            <a:fld id="{1573CF8A-4EB1-164F-980F-21F01ED6EC35}" type="datetimeFigureOut">
              <a:rPr lang="fr-FR" smtClean="0"/>
              <a:t>10/01/2024</a:t>
            </a:fld>
            <a:endParaRPr lang="fr-FR"/>
          </a:p>
        </p:txBody>
      </p:sp>
      <p:sp>
        <p:nvSpPr>
          <p:cNvPr id="6" name="Espace réservé du pied de page 5">
            <a:extLst>
              <a:ext uri="{FF2B5EF4-FFF2-40B4-BE49-F238E27FC236}">
                <a16:creationId xmlns:a16="http://schemas.microsoft.com/office/drawing/2014/main" id="{0C23A068-956B-5141-9F40-8AE22924713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3C11EBC-55F4-DE43-B3EE-ABBFAD9DD700}"/>
              </a:ext>
            </a:extLst>
          </p:cNvPr>
          <p:cNvSpPr>
            <a:spLocks noGrp="1"/>
          </p:cNvSpPr>
          <p:nvPr>
            <p:ph type="sldNum" sz="quarter" idx="12"/>
          </p:nvPr>
        </p:nvSpPr>
        <p:spPr/>
        <p:txBody>
          <a:bodyPr/>
          <a:lstStyle/>
          <a:p>
            <a:fld id="{8F51BD50-BD9A-E748-9D49-AEC81AE7C92E}" type="slidenum">
              <a:rPr lang="fr-FR" smtClean="0"/>
              <a:t>‹N°›</a:t>
            </a:fld>
            <a:endParaRPr lang="fr-FR"/>
          </a:p>
        </p:txBody>
      </p:sp>
    </p:spTree>
    <p:extLst>
      <p:ext uri="{BB962C8B-B14F-4D97-AF65-F5344CB8AC3E}">
        <p14:creationId xmlns:p14="http://schemas.microsoft.com/office/powerpoint/2010/main" val="2078184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8C5BE32-8E73-3944-8EAA-D3D9477872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C597CF2D-E9C7-A143-914A-19C3D92D9E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A57D4024-4E75-0F42-B95B-131B8F34B8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73CF8A-4EB1-164F-980F-21F01ED6EC35}" type="datetimeFigureOut">
              <a:rPr lang="fr-FR" smtClean="0"/>
              <a:t>10/01/2024</a:t>
            </a:fld>
            <a:endParaRPr lang="fr-FR"/>
          </a:p>
        </p:txBody>
      </p:sp>
      <p:sp>
        <p:nvSpPr>
          <p:cNvPr id="5" name="Espace réservé du pied de page 4">
            <a:extLst>
              <a:ext uri="{FF2B5EF4-FFF2-40B4-BE49-F238E27FC236}">
                <a16:creationId xmlns:a16="http://schemas.microsoft.com/office/drawing/2014/main" id="{1D05A648-5C59-584D-B6BA-E98FC5063C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FF7294A-D5BB-D247-9368-78553055A6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51BD50-BD9A-E748-9D49-AEC81AE7C92E}" type="slidenum">
              <a:rPr lang="fr-FR" smtClean="0"/>
              <a:t>‹N°›</a:t>
            </a:fld>
            <a:endParaRPr lang="fr-FR"/>
          </a:p>
        </p:txBody>
      </p:sp>
    </p:spTree>
    <p:extLst>
      <p:ext uri="{BB962C8B-B14F-4D97-AF65-F5344CB8AC3E}">
        <p14:creationId xmlns:p14="http://schemas.microsoft.com/office/powerpoint/2010/main" val="3893049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d8I8SrN0dE" TargetMode="Externa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s://voirgrandpournosenfants.ca/#jesigne" TargetMode="External"/><Relationship Id="rId5" Type="http://schemas.openxmlformats.org/officeDocument/2006/relationships/image" Target="../media/image1.png"/><Relationship Id="rId4" Type="http://schemas.openxmlformats.org/officeDocument/2006/relationships/hyperlink" Target="http://www.voirgrandpournosenfants.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du contenu 12" descr="Une image contenant texte&#10;&#10;Description générée automatiquement">
            <a:extLst>
              <a:ext uri="{FF2B5EF4-FFF2-40B4-BE49-F238E27FC236}">
                <a16:creationId xmlns:a16="http://schemas.microsoft.com/office/drawing/2014/main" id="{C069518F-34D6-4504-B952-FB1CAA2D95DD}"/>
              </a:ext>
            </a:extLst>
          </p:cNvPr>
          <p:cNvPicPr>
            <a:picLocks noGrp="1" noChangeAspect="1"/>
          </p:cNvPicPr>
          <p:nvPr>
            <p:ph idx="1"/>
          </p:nvPr>
        </p:nvPicPr>
        <p:blipFill>
          <a:blip r:embed="rId3"/>
          <a:stretch>
            <a:fillRect/>
          </a:stretch>
        </p:blipFill>
        <p:spPr>
          <a:xfrm>
            <a:off x="838681" y="532211"/>
            <a:ext cx="10515600" cy="1616433"/>
          </a:xfrm>
        </p:spPr>
      </p:pic>
      <p:pic>
        <p:nvPicPr>
          <p:cNvPr id="15" name="Image 14" descr="Une image contenant texte&#10;&#10;Description générée automatiquement">
            <a:extLst>
              <a:ext uri="{FF2B5EF4-FFF2-40B4-BE49-F238E27FC236}">
                <a16:creationId xmlns:a16="http://schemas.microsoft.com/office/drawing/2014/main" id="{8BA74392-06D2-4916-8CB0-E4345794660E}"/>
              </a:ext>
            </a:extLst>
          </p:cNvPr>
          <p:cNvPicPr>
            <a:picLocks noChangeAspect="1"/>
          </p:cNvPicPr>
          <p:nvPr/>
        </p:nvPicPr>
        <p:blipFill>
          <a:blip r:embed="rId4"/>
          <a:stretch>
            <a:fillRect/>
          </a:stretch>
        </p:blipFill>
        <p:spPr>
          <a:xfrm>
            <a:off x="4146328" y="2284230"/>
            <a:ext cx="3911821" cy="3150374"/>
          </a:xfrm>
          <a:prstGeom prst="rect">
            <a:avLst/>
          </a:prstGeom>
        </p:spPr>
      </p:pic>
      <p:pic>
        <p:nvPicPr>
          <p:cNvPr id="17" name="Image 16" descr="Une image contenant texte&#10;&#10;Description générée automatiquement">
            <a:extLst>
              <a:ext uri="{FF2B5EF4-FFF2-40B4-BE49-F238E27FC236}">
                <a16:creationId xmlns:a16="http://schemas.microsoft.com/office/drawing/2014/main" id="{E252BAC2-5B1E-42A9-BD83-7AE09E57D201}"/>
              </a:ext>
            </a:extLst>
          </p:cNvPr>
          <p:cNvPicPr>
            <a:picLocks noChangeAspect="1"/>
          </p:cNvPicPr>
          <p:nvPr/>
        </p:nvPicPr>
        <p:blipFill>
          <a:blip r:embed="rId5"/>
          <a:stretch>
            <a:fillRect/>
          </a:stretch>
        </p:blipFill>
        <p:spPr>
          <a:xfrm>
            <a:off x="8059287" y="5966458"/>
            <a:ext cx="1941963" cy="735339"/>
          </a:xfrm>
          <a:prstGeom prst="rect">
            <a:avLst/>
          </a:prstGeom>
        </p:spPr>
      </p:pic>
      <p:pic>
        <p:nvPicPr>
          <p:cNvPr id="4" name="Image 3">
            <a:extLst>
              <a:ext uri="{FF2B5EF4-FFF2-40B4-BE49-F238E27FC236}">
                <a16:creationId xmlns:a16="http://schemas.microsoft.com/office/drawing/2014/main" id="{50543EC5-D203-6371-8399-2B6301C671DA}"/>
              </a:ext>
            </a:extLst>
          </p:cNvPr>
          <p:cNvPicPr>
            <a:picLocks noChangeAspect="1"/>
          </p:cNvPicPr>
          <p:nvPr/>
        </p:nvPicPr>
        <p:blipFill>
          <a:blip r:embed="rId6"/>
          <a:stretch>
            <a:fillRect/>
          </a:stretch>
        </p:blipFill>
        <p:spPr>
          <a:xfrm>
            <a:off x="10120068" y="5888966"/>
            <a:ext cx="1941963" cy="873646"/>
          </a:xfrm>
          <a:prstGeom prst="rect">
            <a:avLst/>
          </a:prstGeom>
        </p:spPr>
      </p:pic>
    </p:spTree>
    <p:extLst>
      <p:ext uri="{BB962C8B-B14F-4D97-AF65-F5344CB8AC3E}">
        <p14:creationId xmlns:p14="http://schemas.microsoft.com/office/powerpoint/2010/main" val="820714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00CAFB9-049D-3F43-90E2-DBDBDCE03E4B}"/>
              </a:ext>
            </a:extLst>
          </p:cNvPr>
          <p:cNvSpPr/>
          <p:nvPr/>
        </p:nvSpPr>
        <p:spPr>
          <a:xfrm>
            <a:off x="1248184" y="2292050"/>
            <a:ext cx="9729788" cy="1323439"/>
          </a:xfrm>
          <a:prstGeom prst="rect">
            <a:avLst/>
          </a:prstGeom>
        </p:spPr>
        <p:txBody>
          <a:bodyPr wrap="square">
            <a:spAutoFit/>
          </a:bodyPr>
          <a:lstStyle/>
          <a:p>
            <a:pPr marL="342900" indent="-342900">
              <a:spcAft>
                <a:spcPts val="1200"/>
              </a:spcAft>
              <a:buFont typeface="Arial" panose="020B0604020202020204" pitchFamily="34" charset="0"/>
              <a:buChar char="•"/>
            </a:pPr>
            <a:r>
              <a:rPr lang="fr-CA" sz="2000" b="1" dirty="0">
                <a:solidFill>
                  <a:srgbClr val="C40830"/>
                </a:solidFill>
                <a:latin typeface="Lato" panose="020F0502020204030203" pitchFamily="34" charset="0"/>
                <a:ea typeface="Lato" panose="020F0502020204030203" pitchFamily="34" charset="0"/>
                <a:cs typeface="Lato" panose="020F0502020204030203" pitchFamily="34" charset="0"/>
              </a:rPr>
              <a:t>Partager une compréhension commune des besoins de l’enfant. </a:t>
            </a:r>
            <a:endParaRPr lang="fr-CA" sz="2000" dirty="0">
              <a:solidFill>
                <a:srgbClr val="C40830"/>
              </a:solidFill>
              <a:latin typeface="Lato" panose="020F0502020204030203" pitchFamily="34" charset="0"/>
              <a:ea typeface="Lato" panose="020F0502020204030203" pitchFamily="34" charset="0"/>
              <a:cs typeface="Lato" panose="020F0502020204030203" pitchFamily="34" charset="0"/>
            </a:endParaRPr>
          </a:p>
          <a:p>
            <a:pPr marL="342900" indent="-342900">
              <a:spcAft>
                <a:spcPts val="1200"/>
              </a:spcAft>
              <a:buFont typeface="Arial" panose="020B0604020202020204" pitchFamily="34" charset="0"/>
              <a:buChar char="•"/>
            </a:pPr>
            <a:r>
              <a:rPr lang="fr-CA" sz="2000" b="1" dirty="0">
                <a:solidFill>
                  <a:srgbClr val="C40830"/>
                </a:solidFill>
                <a:latin typeface="Lato" panose="020F0502020204030203" pitchFamily="34" charset="0"/>
                <a:ea typeface="Lato" panose="020F0502020204030203" pitchFamily="34" charset="0"/>
                <a:cs typeface="Lato" panose="020F0502020204030203" pitchFamily="34" charset="0"/>
              </a:rPr>
              <a:t>Favoriser la complémentarité et la continuité des services et des actions. </a:t>
            </a:r>
            <a:endParaRPr lang="fr-CA" sz="2000" dirty="0">
              <a:solidFill>
                <a:srgbClr val="C40830"/>
              </a:solidFill>
              <a:latin typeface="Lato" panose="020F0502020204030203" pitchFamily="34" charset="0"/>
              <a:ea typeface="Lato" panose="020F0502020204030203" pitchFamily="34" charset="0"/>
              <a:cs typeface="Lato" panose="020F0502020204030203" pitchFamily="34" charset="0"/>
            </a:endParaRPr>
          </a:p>
          <a:p>
            <a:pPr marL="342900" indent="-342900">
              <a:spcAft>
                <a:spcPts val="1200"/>
              </a:spcAft>
              <a:buFont typeface="Arial" panose="020B0604020202020204" pitchFamily="34" charset="0"/>
              <a:buChar char="•"/>
            </a:pPr>
            <a:r>
              <a:rPr lang="fr-CA" sz="2000" b="1" dirty="0">
                <a:solidFill>
                  <a:srgbClr val="C40830"/>
                </a:solidFill>
                <a:latin typeface="Lato" panose="020F0502020204030203" pitchFamily="34" charset="0"/>
                <a:ea typeface="Lato" panose="020F0502020204030203" pitchFamily="34" charset="0"/>
                <a:cs typeface="Lato" panose="020F0502020204030203" pitchFamily="34" charset="0"/>
              </a:rPr>
              <a:t>Agir en concertation avec tous les acteurs de la communauté. </a:t>
            </a:r>
            <a:endParaRPr lang="fr-CA" sz="2000" dirty="0">
              <a:solidFill>
                <a:srgbClr val="C40830"/>
              </a:solidFill>
              <a:effectLst/>
              <a:latin typeface="Lato" panose="020F0502020204030203" pitchFamily="34" charset="0"/>
              <a:ea typeface="Lato" panose="020F0502020204030203" pitchFamily="34" charset="0"/>
              <a:cs typeface="Lato" panose="020F0502020204030203" pitchFamily="34" charset="0"/>
            </a:endParaRPr>
          </a:p>
        </p:txBody>
      </p:sp>
      <p:pic>
        <p:nvPicPr>
          <p:cNvPr id="8" name="Image 7" descr="Une image contenant texte&#10;&#10;Description générée automatiquement">
            <a:extLst>
              <a:ext uri="{FF2B5EF4-FFF2-40B4-BE49-F238E27FC236}">
                <a16:creationId xmlns:a16="http://schemas.microsoft.com/office/drawing/2014/main" id="{7B0CDBF0-26AD-4B5E-94FE-FD8B4D43FED5}"/>
              </a:ext>
            </a:extLst>
          </p:cNvPr>
          <p:cNvPicPr>
            <a:picLocks noChangeAspect="1"/>
          </p:cNvPicPr>
          <p:nvPr/>
        </p:nvPicPr>
        <p:blipFill>
          <a:blip r:embed="rId2"/>
          <a:stretch>
            <a:fillRect/>
          </a:stretch>
        </p:blipFill>
        <p:spPr>
          <a:xfrm>
            <a:off x="10251750" y="5567550"/>
            <a:ext cx="2372619" cy="1090426"/>
          </a:xfrm>
          <a:prstGeom prst="rect">
            <a:avLst/>
          </a:prstGeom>
        </p:spPr>
      </p:pic>
      <p:grpSp>
        <p:nvGrpSpPr>
          <p:cNvPr id="2" name="Groupe 1">
            <a:extLst>
              <a:ext uri="{FF2B5EF4-FFF2-40B4-BE49-F238E27FC236}">
                <a16:creationId xmlns:a16="http://schemas.microsoft.com/office/drawing/2014/main" id="{1E1A48BE-5725-4334-AEA7-C8B4ADA24C5A}"/>
              </a:ext>
            </a:extLst>
          </p:cNvPr>
          <p:cNvGrpSpPr/>
          <p:nvPr/>
        </p:nvGrpSpPr>
        <p:grpSpPr>
          <a:xfrm>
            <a:off x="209008" y="722259"/>
            <a:ext cx="11801964" cy="1481560"/>
            <a:chOff x="209008" y="722259"/>
            <a:chExt cx="11801964" cy="1481560"/>
          </a:xfrm>
        </p:grpSpPr>
        <p:pic>
          <p:nvPicPr>
            <p:cNvPr id="5" name="Image 4">
              <a:extLst>
                <a:ext uri="{FF2B5EF4-FFF2-40B4-BE49-F238E27FC236}">
                  <a16:creationId xmlns:a16="http://schemas.microsoft.com/office/drawing/2014/main" id="{600ADD11-3461-47B0-A892-BA10D26FCA8A}"/>
                </a:ext>
              </a:extLst>
            </p:cNvPr>
            <p:cNvPicPr>
              <a:picLocks noChangeAspect="1"/>
            </p:cNvPicPr>
            <p:nvPr/>
          </p:nvPicPr>
          <p:blipFill rotWithShape="1">
            <a:blip r:embed="rId3"/>
            <a:srcRect t="72823"/>
            <a:stretch/>
          </p:blipFill>
          <p:spPr>
            <a:xfrm>
              <a:off x="209008" y="722259"/>
              <a:ext cx="11801964" cy="1481560"/>
            </a:xfrm>
            <a:prstGeom prst="rect">
              <a:avLst/>
            </a:prstGeom>
          </p:spPr>
        </p:pic>
        <p:sp>
          <p:nvSpPr>
            <p:cNvPr id="6" name="Rectangle 5">
              <a:extLst>
                <a:ext uri="{FF2B5EF4-FFF2-40B4-BE49-F238E27FC236}">
                  <a16:creationId xmlns:a16="http://schemas.microsoft.com/office/drawing/2014/main" id="{56DC6C28-A0A7-4809-A048-D442AFE9E155}"/>
                </a:ext>
              </a:extLst>
            </p:cNvPr>
            <p:cNvSpPr/>
            <p:nvPr/>
          </p:nvSpPr>
          <p:spPr>
            <a:xfrm>
              <a:off x="10427957" y="1152219"/>
              <a:ext cx="569570" cy="4537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Tree>
    <p:extLst>
      <p:ext uri="{BB962C8B-B14F-4D97-AF65-F5344CB8AC3E}">
        <p14:creationId xmlns:p14="http://schemas.microsoft.com/office/powerpoint/2010/main" val="2764474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Une image contenant texte&#10;&#10;Description générée automatiquement">
            <a:extLst>
              <a:ext uri="{FF2B5EF4-FFF2-40B4-BE49-F238E27FC236}">
                <a16:creationId xmlns:a16="http://schemas.microsoft.com/office/drawing/2014/main" id="{329B3D19-7C7F-4B69-8999-3DA6489EBCEB}"/>
              </a:ext>
            </a:extLst>
          </p:cNvPr>
          <p:cNvPicPr>
            <a:picLocks noChangeAspect="1"/>
          </p:cNvPicPr>
          <p:nvPr/>
        </p:nvPicPr>
        <p:blipFill>
          <a:blip r:embed="rId2"/>
          <a:stretch>
            <a:fillRect/>
          </a:stretch>
        </p:blipFill>
        <p:spPr>
          <a:xfrm>
            <a:off x="10251750" y="5567550"/>
            <a:ext cx="2372619" cy="1090426"/>
          </a:xfrm>
          <a:prstGeom prst="rect">
            <a:avLst/>
          </a:prstGeom>
        </p:spPr>
      </p:pic>
      <p:sp>
        <p:nvSpPr>
          <p:cNvPr id="11" name="Rectangle 10">
            <a:extLst>
              <a:ext uri="{FF2B5EF4-FFF2-40B4-BE49-F238E27FC236}">
                <a16:creationId xmlns:a16="http://schemas.microsoft.com/office/drawing/2014/main" id="{29F63B51-47A6-4DF6-82BC-412F96D40A1C}"/>
              </a:ext>
            </a:extLst>
          </p:cNvPr>
          <p:cNvSpPr/>
          <p:nvPr/>
        </p:nvSpPr>
        <p:spPr>
          <a:xfrm>
            <a:off x="0" y="0"/>
            <a:ext cx="12192000" cy="1371600"/>
          </a:xfrm>
          <a:prstGeom prst="rect">
            <a:avLst/>
          </a:prstGeom>
          <a:solidFill>
            <a:srgbClr val="00A8AC"/>
          </a:solidFill>
          <a:ln>
            <a:solidFill>
              <a:srgbClr val="00A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dirty="0">
                <a:solidFill>
                  <a:schemeClr val="bg1"/>
                </a:solidFill>
              </a:rPr>
              <a:t>	</a:t>
            </a:r>
            <a:r>
              <a:rPr lang="fr-CA" sz="40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À qui s’adresse la Charte?</a:t>
            </a:r>
          </a:p>
        </p:txBody>
      </p:sp>
      <p:pic>
        <p:nvPicPr>
          <p:cNvPr id="7" name="Image 6">
            <a:extLst>
              <a:ext uri="{FF2B5EF4-FFF2-40B4-BE49-F238E27FC236}">
                <a16:creationId xmlns:a16="http://schemas.microsoft.com/office/drawing/2014/main" id="{99C0F156-EBE8-4423-86D0-1CFB568FF53E}"/>
              </a:ext>
            </a:extLst>
          </p:cNvPr>
          <p:cNvPicPr>
            <a:picLocks noChangeAspect="1"/>
          </p:cNvPicPr>
          <p:nvPr/>
        </p:nvPicPr>
        <p:blipFill>
          <a:blip r:embed="rId3"/>
          <a:stretch>
            <a:fillRect/>
          </a:stretch>
        </p:blipFill>
        <p:spPr>
          <a:xfrm>
            <a:off x="8253791" y="3953628"/>
            <a:ext cx="1365336" cy="961956"/>
          </a:xfrm>
          <a:prstGeom prst="rect">
            <a:avLst/>
          </a:prstGeom>
        </p:spPr>
      </p:pic>
      <p:pic>
        <p:nvPicPr>
          <p:cNvPr id="14" name="Image 13">
            <a:extLst>
              <a:ext uri="{FF2B5EF4-FFF2-40B4-BE49-F238E27FC236}">
                <a16:creationId xmlns:a16="http://schemas.microsoft.com/office/drawing/2014/main" id="{4540F264-1A33-4681-9F3E-80479A45F4A4}"/>
              </a:ext>
            </a:extLst>
          </p:cNvPr>
          <p:cNvPicPr>
            <a:picLocks noChangeAspect="1"/>
          </p:cNvPicPr>
          <p:nvPr/>
        </p:nvPicPr>
        <p:blipFill>
          <a:blip r:embed="rId4"/>
          <a:stretch>
            <a:fillRect/>
          </a:stretch>
        </p:blipFill>
        <p:spPr>
          <a:xfrm>
            <a:off x="5270528" y="4203559"/>
            <a:ext cx="1686530" cy="610269"/>
          </a:xfrm>
          <a:prstGeom prst="rect">
            <a:avLst/>
          </a:prstGeom>
        </p:spPr>
      </p:pic>
      <p:pic>
        <p:nvPicPr>
          <p:cNvPr id="16" name="Image 15">
            <a:extLst>
              <a:ext uri="{FF2B5EF4-FFF2-40B4-BE49-F238E27FC236}">
                <a16:creationId xmlns:a16="http://schemas.microsoft.com/office/drawing/2014/main" id="{7831676B-08E1-4B9A-9340-B479FB4DF164}"/>
              </a:ext>
            </a:extLst>
          </p:cNvPr>
          <p:cNvPicPr>
            <a:picLocks noChangeAspect="1"/>
          </p:cNvPicPr>
          <p:nvPr/>
        </p:nvPicPr>
        <p:blipFill>
          <a:blip r:embed="rId5"/>
          <a:stretch>
            <a:fillRect/>
          </a:stretch>
        </p:blipFill>
        <p:spPr>
          <a:xfrm>
            <a:off x="2811485" y="3918527"/>
            <a:ext cx="985458" cy="982261"/>
          </a:xfrm>
          <a:prstGeom prst="rect">
            <a:avLst/>
          </a:prstGeom>
        </p:spPr>
      </p:pic>
      <p:sp>
        <p:nvSpPr>
          <p:cNvPr id="20" name="ZoneTexte 19">
            <a:extLst>
              <a:ext uri="{FF2B5EF4-FFF2-40B4-BE49-F238E27FC236}">
                <a16:creationId xmlns:a16="http://schemas.microsoft.com/office/drawing/2014/main" id="{659439BF-D875-4C43-911C-A1A5E0AA5DDA}"/>
              </a:ext>
            </a:extLst>
          </p:cNvPr>
          <p:cNvSpPr txBox="1"/>
          <p:nvPr/>
        </p:nvSpPr>
        <p:spPr>
          <a:xfrm>
            <a:off x="2744810" y="2748082"/>
            <a:ext cx="6714001" cy="646331"/>
          </a:xfrm>
          <a:prstGeom prst="rect">
            <a:avLst/>
          </a:prstGeom>
          <a:noFill/>
        </p:spPr>
        <p:txBody>
          <a:bodyPr wrap="square">
            <a:spAutoFit/>
          </a:bodyPr>
          <a:lstStyle/>
          <a:p>
            <a:pPr algn="ctr"/>
            <a:r>
              <a:rPr lang="fr-CA" dirty="0">
                <a:latin typeface="Lato" panose="020F0502020204030203" pitchFamily="34" charset="0"/>
                <a:ea typeface="Lato" panose="020F0502020204030203" pitchFamily="34" charset="0"/>
                <a:cs typeface="Lato" panose="020F0502020204030203" pitchFamily="34" charset="0"/>
              </a:rPr>
              <a:t>Plusieurs acteurs jouent un rôle déterminant auprès d’un enfant, dès sa naissance et à tous les stades de son parcours de vie.</a:t>
            </a:r>
          </a:p>
        </p:txBody>
      </p:sp>
      <p:pic>
        <p:nvPicPr>
          <p:cNvPr id="9" name="Image 8">
            <a:extLst>
              <a:ext uri="{FF2B5EF4-FFF2-40B4-BE49-F238E27FC236}">
                <a16:creationId xmlns:a16="http://schemas.microsoft.com/office/drawing/2014/main" id="{D1BA9772-EE90-4185-BE43-4ABBC99E0FEC}"/>
              </a:ext>
            </a:extLst>
          </p:cNvPr>
          <p:cNvPicPr>
            <a:picLocks noChangeAspect="1"/>
          </p:cNvPicPr>
          <p:nvPr/>
        </p:nvPicPr>
        <p:blipFill>
          <a:blip r:embed="rId6"/>
          <a:stretch>
            <a:fillRect/>
          </a:stretch>
        </p:blipFill>
        <p:spPr>
          <a:xfrm>
            <a:off x="2706710" y="1767826"/>
            <a:ext cx="6797629" cy="723963"/>
          </a:xfrm>
          <a:prstGeom prst="rect">
            <a:avLst/>
          </a:prstGeom>
        </p:spPr>
      </p:pic>
      <p:sp>
        <p:nvSpPr>
          <p:cNvPr id="17" name="ZoneTexte 16">
            <a:extLst>
              <a:ext uri="{FF2B5EF4-FFF2-40B4-BE49-F238E27FC236}">
                <a16:creationId xmlns:a16="http://schemas.microsoft.com/office/drawing/2014/main" id="{0CF589DF-27C8-4F25-B95F-28703E6329D2}"/>
              </a:ext>
            </a:extLst>
          </p:cNvPr>
          <p:cNvSpPr txBox="1"/>
          <p:nvPr/>
        </p:nvSpPr>
        <p:spPr>
          <a:xfrm>
            <a:off x="2223960" y="4953684"/>
            <a:ext cx="2186115" cy="615553"/>
          </a:xfrm>
          <a:prstGeom prst="rect">
            <a:avLst/>
          </a:prstGeom>
          <a:noFill/>
        </p:spPr>
        <p:txBody>
          <a:bodyPr wrap="square">
            <a:spAutoFit/>
          </a:bodyPr>
          <a:lstStyle/>
          <a:p>
            <a:pPr algn="ctr"/>
            <a:r>
              <a:rPr lang="fr-CA" b="1" dirty="0">
                <a:solidFill>
                  <a:srgbClr val="00A8AC"/>
                </a:solidFill>
              </a:rPr>
              <a:t>FAMILLE</a:t>
            </a:r>
            <a:r>
              <a:rPr lang="fr-CA" dirty="0"/>
              <a:t> </a:t>
            </a:r>
            <a:br>
              <a:rPr lang="fr-CA" dirty="0"/>
            </a:br>
            <a:r>
              <a:rPr lang="fr-CA" sz="1600" dirty="0"/>
              <a:t>et entourage</a:t>
            </a:r>
          </a:p>
        </p:txBody>
      </p:sp>
      <p:sp>
        <p:nvSpPr>
          <p:cNvPr id="19" name="ZoneTexte 18">
            <a:extLst>
              <a:ext uri="{FF2B5EF4-FFF2-40B4-BE49-F238E27FC236}">
                <a16:creationId xmlns:a16="http://schemas.microsoft.com/office/drawing/2014/main" id="{D4E4BC04-D915-4276-B44C-23FFB3521380}"/>
              </a:ext>
            </a:extLst>
          </p:cNvPr>
          <p:cNvSpPr txBox="1"/>
          <p:nvPr/>
        </p:nvSpPr>
        <p:spPr>
          <a:xfrm>
            <a:off x="5007577" y="4933231"/>
            <a:ext cx="2186115" cy="615553"/>
          </a:xfrm>
          <a:prstGeom prst="rect">
            <a:avLst/>
          </a:prstGeom>
          <a:noFill/>
        </p:spPr>
        <p:txBody>
          <a:bodyPr wrap="square">
            <a:spAutoFit/>
          </a:bodyPr>
          <a:lstStyle/>
          <a:p>
            <a:pPr algn="ctr"/>
            <a:r>
              <a:rPr lang="fr-CA" b="1" dirty="0">
                <a:solidFill>
                  <a:srgbClr val="00A8AC"/>
                </a:solidFill>
              </a:rPr>
              <a:t>INTERVENANTS</a:t>
            </a:r>
            <a:r>
              <a:rPr lang="fr-CA" dirty="0"/>
              <a:t> </a:t>
            </a:r>
            <a:br>
              <a:rPr lang="fr-CA" dirty="0"/>
            </a:br>
            <a:r>
              <a:rPr lang="fr-CA" sz="1600" dirty="0"/>
              <a:t>de la communauté</a:t>
            </a:r>
          </a:p>
        </p:txBody>
      </p:sp>
      <p:sp>
        <p:nvSpPr>
          <p:cNvPr id="21" name="ZoneTexte 20">
            <a:extLst>
              <a:ext uri="{FF2B5EF4-FFF2-40B4-BE49-F238E27FC236}">
                <a16:creationId xmlns:a16="http://schemas.microsoft.com/office/drawing/2014/main" id="{2387B3D3-5989-4FF0-800A-FDF19FA3BED2}"/>
              </a:ext>
            </a:extLst>
          </p:cNvPr>
          <p:cNvSpPr txBox="1"/>
          <p:nvPr/>
        </p:nvSpPr>
        <p:spPr>
          <a:xfrm>
            <a:off x="7856807" y="4962809"/>
            <a:ext cx="2186115" cy="1107996"/>
          </a:xfrm>
          <a:prstGeom prst="rect">
            <a:avLst/>
          </a:prstGeom>
          <a:noFill/>
        </p:spPr>
        <p:txBody>
          <a:bodyPr wrap="square">
            <a:spAutoFit/>
          </a:bodyPr>
          <a:lstStyle/>
          <a:p>
            <a:pPr algn="ctr"/>
            <a:r>
              <a:rPr lang="fr-CA" b="1" dirty="0">
                <a:solidFill>
                  <a:srgbClr val="00A8AC"/>
                </a:solidFill>
              </a:rPr>
              <a:t>DÉCIDEURS</a:t>
            </a:r>
            <a:r>
              <a:rPr lang="fr-CA" dirty="0"/>
              <a:t> </a:t>
            </a:r>
            <a:br>
              <a:rPr lang="fr-CA" dirty="0"/>
            </a:br>
            <a:r>
              <a:rPr lang="fr-CA" sz="1600" dirty="0"/>
              <a:t>des institutions et des gouvernements locaux, régionaux et nationaux</a:t>
            </a:r>
          </a:p>
        </p:txBody>
      </p:sp>
      <p:pic>
        <p:nvPicPr>
          <p:cNvPr id="22" name="Image 21">
            <a:extLst>
              <a:ext uri="{FF2B5EF4-FFF2-40B4-BE49-F238E27FC236}">
                <a16:creationId xmlns:a16="http://schemas.microsoft.com/office/drawing/2014/main" id="{FFF30AF1-E752-48C7-8605-127353A3DFFF}"/>
              </a:ext>
            </a:extLst>
          </p:cNvPr>
          <p:cNvPicPr>
            <a:picLocks noChangeAspect="1"/>
          </p:cNvPicPr>
          <p:nvPr/>
        </p:nvPicPr>
        <p:blipFill>
          <a:blip r:embed="rId7"/>
          <a:stretch>
            <a:fillRect/>
          </a:stretch>
        </p:blipFill>
        <p:spPr>
          <a:xfrm>
            <a:off x="9892362" y="151518"/>
            <a:ext cx="1213787" cy="1144428"/>
          </a:xfrm>
          <a:prstGeom prst="rect">
            <a:avLst/>
          </a:prstGeom>
        </p:spPr>
      </p:pic>
      <p:pic>
        <p:nvPicPr>
          <p:cNvPr id="13" name="Image 12">
            <a:extLst>
              <a:ext uri="{FF2B5EF4-FFF2-40B4-BE49-F238E27FC236}">
                <a16:creationId xmlns:a16="http://schemas.microsoft.com/office/drawing/2014/main" id="{FDA38CF7-4F41-4817-A489-F3FBEFB2C7A2}"/>
              </a:ext>
            </a:extLst>
          </p:cNvPr>
          <p:cNvPicPr>
            <a:picLocks noChangeAspect="1"/>
          </p:cNvPicPr>
          <p:nvPr/>
        </p:nvPicPr>
        <p:blipFill rotWithShape="1">
          <a:blip r:embed="rId8"/>
          <a:srcRect l="32377" t="47256"/>
          <a:stretch/>
        </p:blipFill>
        <p:spPr>
          <a:xfrm>
            <a:off x="8647617" y="2299064"/>
            <a:ext cx="206838" cy="169817"/>
          </a:xfrm>
          <a:prstGeom prst="rect">
            <a:avLst/>
          </a:prstGeom>
        </p:spPr>
      </p:pic>
    </p:spTree>
    <p:extLst>
      <p:ext uri="{BB962C8B-B14F-4D97-AF65-F5344CB8AC3E}">
        <p14:creationId xmlns:p14="http://schemas.microsoft.com/office/powerpoint/2010/main" val="3328694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395BF10-25FC-DA4E-8864-23A36C73658C}"/>
              </a:ext>
            </a:extLst>
          </p:cNvPr>
          <p:cNvSpPr/>
          <p:nvPr/>
        </p:nvSpPr>
        <p:spPr>
          <a:xfrm>
            <a:off x="1176339" y="1722353"/>
            <a:ext cx="9405936" cy="4075475"/>
          </a:xfrm>
          <a:prstGeom prst="rect">
            <a:avLst/>
          </a:prstGeom>
        </p:spPr>
        <p:txBody>
          <a:bodyPr wrap="square">
            <a:spAutoFit/>
          </a:bodyPr>
          <a:lstStyle/>
          <a:p>
            <a:pPr marL="24841" marR="157429" indent="-311798">
              <a:spcBef>
                <a:spcPts val="1200"/>
              </a:spcBef>
            </a:pPr>
            <a:r>
              <a:rPr lang="fr-CA" sz="2000" b="1" dirty="0">
                <a:solidFill>
                  <a:srgbClr val="C40830"/>
                </a:solidFill>
                <a:latin typeface="Lato" panose="020F0502020204030203" pitchFamily="34" charset="0"/>
                <a:ea typeface="Lato" panose="020F0502020204030203" pitchFamily="34" charset="0"/>
                <a:cs typeface="Lato" panose="020F0502020204030203" pitchFamily="34" charset="0"/>
              </a:rPr>
              <a:t>7 groupes cibles en Estrie : </a:t>
            </a:r>
          </a:p>
          <a:p>
            <a:pPr marL="342900" marR="157429" indent="-342900">
              <a:spcBef>
                <a:spcPts val="1200"/>
              </a:spcBef>
              <a:buFont typeface="+mj-lt"/>
              <a:buAutoNum type="arabicPeriod"/>
            </a:pPr>
            <a:r>
              <a:rPr lang="fr-CA" dirty="0">
                <a:solidFill>
                  <a:srgbClr val="000000"/>
                </a:solidFill>
                <a:latin typeface="Lato" panose="020F0502020204030203" pitchFamily="34" charset="0"/>
                <a:ea typeface="Lato" panose="020F0502020204030203" pitchFamily="34" charset="0"/>
                <a:cs typeface="Lato" panose="020F0502020204030203" pitchFamily="34" charset="0"/>
              </a:rPr>
              <a:t>Services de garde éducatifs à l’enfance </a:t>
            </a:r>
          </a:p>
          <a:p>
            <a:pPr marL="342900" marR="157429" indent="-342900">
              <a:spcBef>
                <a:spcPts val="1200"/>
              </a:spcBef>
              <a:buFont typeface="+mj-lt"/>
              <a:buAutoNum type="arabicPeriod"/>
            </a:pPr>
            <a:r>
              <a:rPr lang="fr-CA" dirty="0">
                <a:solidFill>
                  <a:srgbClr val="000000"/>
                </a:solidFill>
                <a:latin typeface="Lato" panose="020F0502020204030203" pitchFamily="34" charset="0"/>
                <a:ea typeface="Lato" panose="020F0502020204030203" pitchFamily="34" charset="0"/>
                <a:cs typeface="Lato" panose="020F0502020204030203" pitchFamily="34" charset="0"/>
              </a:rPr>
              <a:t>Centres de services scolaires et leurs écoles </a:t>
            </a:r>
          </a:p>
          <a:p>
            <a:pPr marL="342900" marR="157429" indent="-342900">
              <a:spcBef>
                <a:spcPts val="1200"/>
              </a:spcBef>
              <a:buFont typeface="+mj-lt"/>
              <a:buAutoNum type="arabicPeriod"/>
            </a:pPr>
            <a:r>
              <a:rPr lang="fr-CA" dirty="0">
                <a:solidFill>
                  <a:srgbClr val="000000"/>
                </a:solidFill>
                <a:latin typeface="Lato" panose="020F0502020204030203" pitchFamily="34" charset="0"/>
                <a:ea typeface="Lato" panose="020F0502020204030203" pitchFamily="34" charset="0"/>
                <a:cs typeface="Lato" panose="020F0502020204030203" pitchFamily="34" charset="0"/>
              </a:rPr>
              <a:t>Établissements d’enseignement supérieur </a:t>
            </a:r>
          </a:p>
          <a:p>
            <a:pPr marL="342900" marR="157429" indent="-342900">
              <a:spcBef>
                <a:spcPts val="1200"/>
              </a:spcBef>
              <a:buFont typeface="+mj-lt"/>
              <a:buAutoNum type="arabicPeriod"/>
            </a:pPr>
            <a:r>
              <a:rPr lang="fr-CA" dirty="0">
                <a:solidFill>
                  <a:srgbClr val="000000"/>
                </a:solidFill>
                <a:latin typeface="Lato" panose="020F0502020204030203" pitchFamily="34" charset="0"/>
                <a:ea typeface="Lato" panose="020F0502020204030203" pitchFamily="34" charset="0"/>
                <a:cs typeface="Lato" panose="020F0502020204030203" pitchFamily="34" charset="0"/>
              </a:rPr>
              <a:t>Services de santé et services sociaux </a:t>
            </a:r>
          </a:p>
          <a:p>
            <a:pPr marL="342900" marR="157429" indent="-342900">
              <a:spcBef>
                <a:spcPts val="1200"/>
              </a:spcBef>
              <a:buFont typeface="+mj-lt"/>
              <a:buAutoNum type="arabicPeriod"/>
            </a:pPr>
            <a:r>
              <a:rPr lang="fr-CA" dirty="0">
                <a:solidFill>
                  <a:srgbClr val="000000"/>
                </a:solidFill>
                <a:latin typeface="Lato" panose="020F0502020204030203" pitchFamily="34" charset="0"/>
                <a:ea typeface="Lato" panose="020F0502020204030203" pitchFamily="34" charset="0"/>
                <a:cs typeface="Lato" panose="020F0502020204030203" pitchFamily="34" charset="0"/>
              </a:rPr>
              <a:t>Organismes communautaires </a:t>
            </a:r>
          </a:p>
          <a:p>
            <a:pPr marL="342900" marR="777050" indent="-342900">
              <a:spcBef>
                <a:spcPts val="1117"/>
              </a:spcBef>
              <a:buFont typeface="+mj-lt"/>
              <a:buAutoNum type="arabicPeriod"/>
            </a:pPr>
            <a:r>
              <a:rPr lang="fr-CA" dirty="0">
                <a:solidFill>
                  <a:srgbClr val="000000"/>
                </a:solidFill>
                <a:latin typeface="Lato" panose="020F0502020204030203" pitchFamily="34" charset="0"/>
                <a:ea typeface="Lato" panose="020F0502020204030203" pitchFamily="34" charset="0"/>
                <a:cs typeface="Lato" panose="020F0502020204030203" pitchFamily="34" charset="0"/>
              </a:rPr>
              <a:t>Instances de concertation locale enfance et famille </a:t>
            </a:r>
          </a:p>
          <a:p>
            <a:pPr marL="342900" marR="777050" indent="-342900">
              <a:spcBef>
                <a:spcPts val="1117"/>
              </a:spcBef>
              <a:buFont typeface="+mj-lt"/>
              <a:buAutoNum type="arabicPeriod"/>
            </a:pPr>
            <a:r>
              <a:rPr lang="fr-CA" dirty="0">
                <a:solidFill>
                  <a:srgbClr val="000000"/>
                </a:solidFill>
                <a:latin typeface="Lato" panose="020F0502020204030203" pitchFamily="34" charset="0"/>
                <a:ea typeface="Lato" panose="020F0502020204030203" pitchFamily="34" charset="0"/>
                <a:cs typeface="Lato" panose="020F0502020204030203" pitchFamily="34" charset="0"/>
              </a:rPr>
              <a:t>Municipalités et MRC</a:t>
            </a:r>
            <a:br>
              <a:rPr lang="fr-CA" sz="1400" dirty="0">
                <a:latin typeface="Lato" panose="020F0502020204030203" pitchFamily="34" charset="0"/>
                <a:ea typeface="Lato" panose="020F0502020204030203" pitchFamily="34" charset="0"/>
                <a:cs typeface="Lato" panose="020F0502020204030203" pitchFamily="34" charset="0"/>
              </a:rPr>
            </a:br>
            <a:endParaRPr lang="fr-FR" sz="1400" dirty="0">
              <a:latin typeface="Lato" panose="020F0502020204030203" pitchFamily="34" charset="0"/>
              <a:ea typeface="Lato" panose="020F0502020204030203" pitchFamily="34" charset="0"/>
              <a:cs typeface="Lato" panose="020F0502020204030203" pitchFamily="34" charset="0"/>
            </a:endParaRPr>
          </a:p>
          <a:p>
            <a:pPr marL="469278" marR="442646" indent="6972">
              <a:spcBef>
                <a:spcPts val="67"/>
              </a:spcBef>
            </a:pPr>
            <a:endParaRPr lang="fr-CA" sz="1400" dirty="0">
              <a:latin typeface="Lato" panose="020F0502020204030203" pitchFamily="34" charset="0"/>
              <a:ea typeface="Lato" panose="020F0502020204030203" pitchFamily="34" charset="0"/>
              <a:cs typeface="Lato" panose="020F0502020204030203" pitchFamily="34" charset="0"/>
            </a:endParaRPr>
          </a:p>
          <a:p>
            <a:pPr marL="476263">
              <a:spcBef>
                <a:spcPts val="216"/>
              </a:spcBef>
            </a:pPr>
            <a:endParaRPr lang="fr-CA" sz="14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pic>
        <p:nvPicPr>
          <p:cNvPr id="12" name="Image 11" descr="Une image contenant texte&#10;&#10;Description générée automatiquement">
            <a:extLst>
              <a:ext uri="{FF2B5EF4-FFF2-40B4-BE49-F238E27FC236}">
                <a16:creationId xmlns:a16="http://schemas.microsoft.com/office/drawing/2014/main" id="{329B3D19-7C7F-4B69-8999-3DA6489EBCEB}"/>
              </a:ext>
            </a:extLst>
          </p:cNvPr>
          <p:cNvPicPr>
            <a:picLocks noChangeAspect="1"/>
          </p:cNvPicPr>
          <p:nvPr/>
        </p:nvPicPr>
        <p:blipFill>
          <a:blip r:embed="rId3"/>
          <a:stretch>
            <a:fillRect/>
          </a:stretch>
        </p:blipFill>
        <p:spPr>
          <a:xfrm>
            <a:off x="10251750" y="5567550"/>
            <a:ext cx="2372619" cy="1090426"/>
          </a:xfrm>
          <a:prstGeom prst="rect">
            <a:avLst/>
          </a:prstGeom>
        </p:spPr>
      </p:pic>
      <p:sp>
        <p:nvSpPr>
          <p:cNvPr id="11" name="Rectangle 10">
            <a:extLst>
              <a:ext uri="{FF2B5EF4-FFF2-40B4-BE49-F238E27FC236}">
                <a16:creationId xmlns:a16="http://schemas.microsoft.com/office/drawing/2014/main" id="{29F63B51-47A6-4DF6-82BC-412F96D40A1C}"/>
              </a:ext>
            </a:extLst>
          </p:cNvPr>
          <p:cNvSpPr/>
          <p:nvPr/>
        </p:nvSpPr>
        <p:spPr>
          <a:xfrm>
            <a:off x="0" y="0"/>
            <a:ext cx="12192000" cy="1371600"/>
          </a:xfrm>
          <a:prstGeom prst="rect">
            <a:avLst/>
          </a:prstGeom>
          <a:solidFill>
            <a:srgbClr val="00A8AC"/>
          </a:solidFill>
          <a:ln>
            <a:solidFill>
              <a:srgbClr val="00A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dirty="0">
                <a:solidFill>
                  <a:schemeClr val="bg1"/>
                </a:solidFill>
              </a:rPr>
              <a:t>	</a:t>
            </a:r>
            <a:r>
              <a:rPr lang="fr-CA" sz="40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À qui s’adresse la Charte?</a:t>
            </a:r>
          </a:p>
        </p:txBody>
      </p:sp>
      <p:pic>
        <p:nvPicPr>
          <p:cNvPr id="3" name="Image 2">
            <a:extLst>
              <a:ext uri="{FF2B5EF4-FFF2-40B4-BE49-F238E27FC236}">
                <a16:creationId xmlns:a16="http://schemas.microsoft.com/office/drawing/2014/main" id="{63C44D50-9FC2-4360-9FB5-6D42BADE7EC3}"/>
              </a:ext>
            </a:extLst>
          </p:cNvPr>
          <p:cNvPicPr>
            <a:picLocks noChangeAspect="1"/>
          </p:cNvPicPr>
          <p:nvPr/>
        </p:nvPicPr>
        <p:blipFill>
          <a:blip r:embed="rId4"/>
          <a:stretch>
            <a:fillRect/>
          </a:stretch>
        </p:blipFill>
        <p:spPr>
          <a:xfrm>
            <a:off x="9892362" y="151518"/>
            <a:ext cx="1213787" cy="1144428"/>
          </a:xfrm>
          <a:prstGeom prst="rect">
            <a:avLst/>
          </a:prstGeom>
        </p:spPr>
      </p:pic>
    </p:spTree>
    <p:extLst>
      <p:ext uri="{BB962C8B-B14F-4D97-AF65-F5344CB8AC3E}">
        <p14:creationId xmlns:p14="http://schemas.microsoft.com/office/powerpoint/2010/main" val="2536494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FA3D6505-E1F0-2D40-9A9D-EFE4D4968593}"/>
              </a:ext>
            </a:extLst>
          </p:cNvPr>
          <p:cNvSpPr txBox="1"/>
          <p:nvPr/>
        </p:nvSpPr>
        <p:spPr>
          <a:xfrm>
            <a:off x="1017316" y="1860946"/>
            <a:ext cx="9965009" cy="4062651"/>
          </a:xfrm>
          <a:prstGeom prst="rect">
            <a:avLst/>
          </a:prstGeom>
          <a:noFill/>
        </p:spPr>
        <p:txBody>
          <a:bodyPr wrap="square" rtlCol="0">
            <a:spAutoFit/>
          </a:bodyPr>
          <a:lstStyle/>
          <a:p>
            <a:pPr>
              <a:spcAft>
                <a:spcPts val="1200"/>
              </a:spcAft>
            </a:pPr>
            <a:r>
              <a:rPr lang="fr-CA" sz="2000" b="1" dirty="0">
                <a:solidFill>
                  <a:srgbClr val="C40830"/>
                </a:solidFill>
                <a:latin typeface="Lato" panose="020F0502020204030203" pitchFamily="34" charset="0"/>
                <a:ea typeface="Lato" panose="020F0502020204030203" pitchFamily="34" charset="0"/>
                <a:cs typeface="Lato" panose="020F0502020204030203" pitchFamily="34" charset="0"/>
              </a:rPr>
              <a:t>Voici quelques exemples…</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Sensibiliser les parents à l’importance de chacune des transitions de l’enfant à travers sa petite enfance (ex. : apprendre à marcher, à devenir propre, à entrer au CPE et à l’école, etc.).</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Installer une collaboration avec les partenaires de la santé et des services sociaux, du milieu communautaire et du milieu scolaire, afin d’offrir un filet de sécurité aux familles.</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Avoir un souci constant de mettre en place des incitatifs pour diminuer les barrières à la participation, dans tous les projets mis de l'avant.</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Proposer davantage d’activités dans les milieux de garde, incluant des parents disponibles et volontaires.</a:t>
            </a:r>
          </a:p>
          <a:p>
            <a:pPr marL="285750" indent="-285750">
              <a:spcAft>
                <a:spcPts val="1200"/>
              </a:spcAft>
              <a:buFont typeface="Arial" panose="020B0604020202020204" pitchFamily="34" charset="0"/>
              <a:buChar char="•"/>
            </a:pPr>
            <a:r>
              <a:rPr lang="fr-CA" sz="1700" b="1" dirty="0">
                <a:solidFill>
                  <a:srgbClr val="00A8AC"/>
                </a:solidFill>
                <a:latin typeface="Lato" panose="020F0502020204030203" pitchFamily="34" charset="0"/>
                <a:ea typeface="Lato" panose="020F0502020204030203" pitchFamily="34" charset="0"/>
                <a:cs typeface="Lato" panose="020F0502020204030203" pitchFamily="34" charset="0"/>
              </a:rPr>
              <a:t>Vos idées?</a:t>
            </a:r>
            <a:endParaRPr lang="fr-CA" sz="1700" b="1" dirty="0">
              <a:latin typeface="Lato" panose="020F0502020204030203" pitchFamily="34" charset="0"/>
              <a:ea typeface="Lato" panose="020F0502020204030203" pitchFamily="34" charset="0"/>
              <a:cs typeface="Lato" panose="020F0502020204030203" pitchFamily="34" charset="0"/>
            </a:endParaRPr>
          </a:p>
          <a:p>
            <a:r>
              <a:rPr lang="fr-CA" sz="1600" dirty="0">
                <a:latin typeface="Lato" panose="020F0502020204030203" pitchFamily="34" charset="0"/>
                <a:ea typeface="Lato" panose="020F0502020204030203" pitchFamily="34" charset="0"/>
                <a:cs typeface="Lato" panose="020F0502020204030203" pitchFamily="34" charset="0"/>
              </a:rPr>
              <a:t> </a:t>
            </a:r>
            <a:endParaRPr lang="fr-FR" sz="1600" dirty="0">
              <a:latin typeface="Lato" panose="020F0502020204030203" pitchFamily="34" charset="0"/>
              <a:ea typeface="Lato" panose="020F0502020204030203" pitchFamily="34" charset="0"/>
              <a:cs typeface="Lato" panose="020F0502020204030203" pitchFamily="34" charset="0"/>
            </a:endParaRPr>
          </a:p>
        </p:txBody>
      </p:sp>
      <p:pic>
        <p:nvPicPr>
          <p:cNvPr id="6" name="Image 5" descr="Une image contenant texte&#10;&#10;Description générée automatiquement">
            <a:extLst>
              <a:ext uri="{FF2B5EF4-FFF2-40B4-BE49-F238E27FC236}">
                <a16:creationId xmlns:a16="http://schemas.microsoft.com/office/drawing/2014/main" id="{51A5AD01-CC3A-44C8-BEB1-4022EA9A880B}"/>
              </a:ext>
            </a:extLst>
          </p:cNvPr>
          <p:cNvPicPr>
            <a:picLocks noChangeAspect="1"/>
          </p:cNvPicPr>
          <p:nvPr/>
        </p:nvPicPr>
        <p:blipFill>
          <a:blip r:embed="rId2"/>
          <a:stretch>
            <a:fillRect/>
          </a:stretch>
        </p:blipFill>
        <p:spPr>
          <a:xfrm>
            <a:off x="10251750" y="5567550"/>
            <a:ext cx="2372619" cy="1090426"/>
          </a:xfrm>
          <a:prstGeom prst="rect">
            <a:avLst/>
          </a:prstGeom>
        </p:spPr>
      </p:pic>
      <p:sp>
        <p:nvSpPr>
          <p:cNvPr id="7" name="Rectangle 6">
            <a:extLst>
              <a:ext uri="{FF2B5EF4-FFF2-40B4-BE49-F238E27FC236}">
                <a16:creationId xmlns:a16="http://schemas.microsoft.com/office/drawing/2014/main" id="{DEEE2A1D-52BD-4B9B-AFDC-27C8C6F7924A}"/>
              </a:ext>
            </a:extLst>
          </p:cNvPr>
          <p:cNvSpPr/>
          <p:nvPr/>
        </p:nvSpPr>
        <p:spPr>
          <a:xfrm>
            <a:off x="0" y="0"/>
            <a:ext cx="12192000" cy="1371600"/>
          </a:xfrm>
          <a:prstGeom prst="rect">
            <a:avLst/>
          </a:prstGeom>
          <a:solidFill>
            <a:srgbClr val="00A8AC"/>
          </a:solidFill>
          <a:ln>
            <a:solidFill>
              <a:srgbClr val="00A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800" b="1" dirty="0">
                <a:solidFill>
                  <a:srgbClr val="00C6C9"/>
                </a:solidFill>
                <a:latin typeface="+mn-lt"/>
                <a:ea typeface="+mn-ea"/>
                <a:cs typeface="+mn-cs"/>
              </a:rPr>
              <a:t>	</a:t>
            </a:r>
            <a:r>
              <a:rPr lang="fr-CA" sz="36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Comment pouvons-nous agir, en tant que </a:t>
            </a:r>
            <a:br>
              <a:rPr lang="fr-CA" sz="36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fr-CA" sz="36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	</a:t>
            </a:r>
            <a:r>
              <a:rPr lang="fr-CA" sz="3600" b="1" dirty="0">
                <a:solidFill>
                  <a:srgbClr val="C40830"/>
                </a:solidFill>
                <a:latin typeface="Lato Black" panose="020F0502020204030203" pitchFamily="34" charset="0"/>
                <a:ea typeface="Lato Black" panose="020F0502020204030203" pitchFamily="34" charset="0"/>
                <a:cs typeface="Lato Black" panose="020F0502020204030203" pitchFamily="34" charset="0"/>
              </a:rPr>
              <a:t>services de garde éducatifs à l’enfance</a:t>
            </a:r>
            <a:r>
              <a:rPr lang="fr-CA" sz="36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 </a:t>
            </a:r>
          </a:p>
        </p:txBody>
      </p:sp>
      <p:pic>
        <p:nvPicPr>
          <p:cNvPr id="3" name="Image 2">
            <a:extLst>
              <a:ext uri="{FF2B5EF4-FFF2-40B4-BE49-F238E27FC236}">
                <a16:creationId xmlns:a16="http://schemas.microsoft.com/office/drawing/2014/main" id="{C2120AFB-EA5C-453F-AB9A-7F9508FCEBBF}"/>
              </a:ext>
            </a:extLst>
          </p:cNvPr>
          <p:cNvPicPr>
            <a:picLocks noChangeAspect="1"/>
          </p:cNvPicPr>
          <p:nvPr/>
        </p:nvPicPr>
        <p:blipFill>
          <a:blip r:embed="rId3"/>
          <a:stretch>
            <a:fillRect/>
          </a:stretch>
        </p:blipFill>
        <p:spPr>
          <a:xfrm>
            <a:off x="9772646" y="137488"/>
            <a:ext cx="1447803" cy="1243638"/>
          </a:xfrm>
          <a:prstGeom prst="rect">
            <a:avLst/>
          </a:prstGeom>
        </p:spPr>
      </p:pic>
    </p:spTree>
    <p:extLst>
      <p:ext uri="{BB962C8B-B14F-4D97-AF65-F5344CB8AC3E}">
        <p14:creationId xmlns:p14="http://schemas.microsoft.com/office/powerpoint/2010/main" val="3335152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6C08E4EE-E605-4BCF-A420-78F4C7BB227C}"/>
              </a:ext>
            </a:extLst>
          </p:cNvPr>
          <p:cNvPicPr>
            <a:picLocks noChangeAspect="1"/>
          </p:cNvPicPr>
          <p:nvPr/>
        </p:nvPicPr>
        <p:blipFill>
          <a:blip r:embed="rId3"/>
          <a:stretch>
            <a:fillRect/>
          </a:stretch>
        </p:blipFill>
        <p:spPr>
          <a:xfrm>
            <a:off x="10251750" y="5567550"/>
            <a:ext cx="2372619" cy="1090426"/>
          </a:xfrm>
          <a:prstGeom prst="rect">
            <a:avLst/>
          </a:prstGeom>
        </p:spPr>
      </p:pic>
      <p:sp>
        <p:nvSpPr>
          <p:cNvPr id="9" name="Rectangle 8">
            <a:extLst>
              <a:ext uri="{FF2B5EF4-FFF2-40B4-BE49-F238E27FC236}">
                <a16:creationId xmlns:a16="http://schemas.microsoft.com/office/drawing/2014/main" id="{D65DF3A2-A8EF-47B4-97C6-6A8906341396}"/>
              </a:ext>
            </a:extLst>
          </p:cNvPr>
          <p:cNvSpPr/>
          <p:nvPr/>
        </p:nvSpPr>
        <p:spPr>
          <a:xfrm>
            <a:off x="0" y="0"/>
            <a:ext cx="12192000" cy="1371600"/>
          </a:xfrm>
          <a:prstGeom prst="rect">
            <a:avLst/>
          </a:prstGeom>
          <a:solidFill>
            <a:srgbClr val="00A8AC"/>
          </a:solidFill>
          <a:ln>
            <a:solidFill>
              <a:srgbClr val="00A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800" b="1" dirty="0">
                <a:solidFill>
                  <a:srgbClr val="00C6C9"/>
                </a:solidFill>
                <a:latin typeface="+mn-lt"/>
                <a:ea typeface="+mn-ea"/>
                <a:cs typeface="+mn-cs"/>
              </a:rPr>
              <a:t>	</a:t>
            </a:r>
            <a:r>
              <a:rPr lang="fr-CA" sz="36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Comment pouvons-nous agir, en tant </a:t>
            </a:r>
            <a:br>
              <a:rPr lang="fr-CA" sz="36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fr-CA" sz="36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	que </a:t>
            </a:r>
            <a:r>
              <a:rPr lang="fr-CA" sz="3600" b="1" dirty="0">
                <a:solidFill>
                  <a:srgbClr val="C40830"/>
                </a:solidFill>
                <a:latin typeface="Lato Black" panose="020F0502020204030203" pitchFamily="34" charset="0"/>
                <a:ea typeface="Lato Black" panose="020F0502020204030203" pitchFamily="34" charset="0"/>
                <a:cs typeface="Lato Black" panose="020F0502020204030203" pitchFamily="34" charset="0"/>
              </a:rPr>
              <a:t>centres de services scolaires et écoles</a:t>
            </a:r>
            <a:r>
              <a:rPr lang="fr-CA" sz="36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 </a:t>
            </a:r>
          </a:p>
        </p:txBody>
      </p:sp>
      <p:pic>
        <p:nvPicPr>
          <p:cNvPr id="10" name="Image 9">
            <a:extLst>
              <a:ext uri="{FF2B5EF4-FFF2-40B4-BE49-F238E27FC236}">
                <a16:creationId xmlns:a16="http://schemas.microsoft.com/office/drawing/2014/main" id="{1AFA5494-463E-4A15-98C8-0B0D6C75861C}"/>
              </a:ext>
            </a:extLst>
          </p:cNvPr>
          <p:cNvPicPr>
            <a:picLocks noChangeAspect="1"/>
          </p:cNvPicPr>
          <p:nvPr/>
        </p:nvPicPr>
        <p:blipFill>
          <a:blip r:embed="rId4"/>
          <a:stretch>
            <a:fillRect/>
          </a:stretch>
        </p:blipFill>
        <p:spPr>
          <a:xfrm>
            <a:off x="9772646" y="137488"/>
            <a:ext cx="1447803" cy="1243638"/>
          </a:xfrm>
          <a:prstGeom prst="rect">
            <a:avLst/>
          </a:prstGeom>
        </p:spPr>
      </p:pic>
      <p:sp>
        <p:nvSpPr>
          <p:cNvPr id="11" name="ZoneTexte 10">
            <a:extLst>
              <a:ext uri="{FF2B5EF4-FFF2-40B4-BE49-F238E27FC236}">
                <a16:creationId xmlns:a16="http://schemas.microsoft.com/office/drawing/2014/main" id="{D2CDE9C8-92A3-46E3-99FA-17F5F1DF1FDA}"/>
              </a:ext>
            </a:extLst>
          </p:cNvPr>
          <p:cNvSpPr txBox="1"/>
          <p:nvPr/>
        </p:nvSpPr>
        <p:spPr>
          <a:xfrm>
            <a:off x="1017316" y="1860946"/>
            <a:ext cx="9965009" cy="4431983"/>
          </a:xfrm>
          <a:prstGeom prst="rect">
            <a:avLst/>
          </a:prstGeom>
          <a:noFill/>
        </p:spPr>
        <p:txBody>
          <a:bodyPr wrap="square" rtlCol="0">
            <a:spAutoFit/>
          </a:bodyPr>
          <a:lstStyle/>
          <a:p>
            <a:pPr>
              <a:spcAft>
                <a:spcPts val="1200"/>
              </a:spcAft>
            </a:pPr>
            <a:r>
              <a:rPr lang="fr-CA" sz="2000" b="1" dirty="0">
                <a:solidFill>
                  <a:srgbClr val="C40830"/>
                </a:solidFill>
                <a:latin typeface="Lato" panose="020F0502020204030203" pitchFamily="34" charset="0"/>
                <a:ea typeface="Lato" panose="020F0502020204030203" pitchFamily="34" charset="0"/>
                <a:cs typeface="Lato" panose="020F0502020204030203" pitchFamily="34" charset="0"/>
              </a:rPr>
              <a:t>Voici quelques exemples…</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Installer une collaboration avec les partenaires des services de garde éducatifs à l’enfance, de la santé et des services sociaux et du milieu communautaire, afin d’offrir un filet de sécurité aux familles.</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Favoriser l’association entre les CPE et les écoles afin de favoriser une transition scolaire harmonieuse pour les enfants de 4 ans ou 5 ans.</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Faciliter le transfert des informations personnelles sensibles entre les différents intervenants, dans le respect de la confidentialité.</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Présenter le Programme-cycle de l’éducation préscolaire pour les maternelles 4 ans et 5 ans aux différents partenaires (philosophie, domaines de développement, mandats).</a:t>
            </a:r>
          </a:p>
          <a:p>
            <a:pPr marL="285750" indent="-285750">
              <a:spcAft>
                <a:spcPts val="1200"/>
              </a:spcAft>
              <a:buFont typeface="Arial" panose="020B0604020202020204" pitchFamily="34" charset="0"/>
              <a:buChar char="•"/>
            </a:pPr>
            <a:r>
              <a:rPr lang="fr-CA" sz="1700" b="1" dirty="0">
                <a:solidFill>
                  <a:srgbClr val="00A8AC"/>
                </a:solidFill>
                <a:latin typeface="Lato" panose="020F0502020204030203" pitchFamily="34" charset="0"/>
                <a:ea typeface="Lato" panose="020F0502020204030203" pitchFamily="34" charset="0"/>
                <a:cs typeface="Lato" panose="020F0502020204030203" pitchFamily="34" charset="0"/>
              </a:rPr>
              <a:t>Vos idées?</a:t>
            </a:r>
          </a:p>
          <a:p>
            <a:r>
              <a:rPr lang="fr-CA" sz="1600" dirty="0">
                <a:latin typeface="Lato" panose="020F0502020204030203" pitchFamily="34" charset="0"/>
                <a:ea typeface="Lato" panose="020F0502020204030203" pitchFamily="34" charset="0"/>
                <a:cs typeface="Lato" panose="020F0502020204030203" pitchFamily="34" charset="0"/>
              </a:rPr>
              <a:t> </a:t>
            </a:r>
          </a:p>
          <a:p>
            <a:r>
              <a:rPr lang="fr-CA" sz="1600" dirty="0">
                <a:latin typeface="Lato" panose="020F0502020204030203" pitchFamily="34" charset="0"/>
                <a:ea typeface="Lato" panose="020F0502020204030203" pitchFamily="34" charset="0"/>
                <a:cs typeface="Lato" panose="020F0502020204030203" pitchFamily="34" charset="0"/>
              </a:rPr>
              <a:t> </a:t>
            </a:r>
            <a:endParaRPr lang="fr-FR" sz="16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229273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AC61F0F4-0061-4665-BD8C-A22551F3145B}"/>
              </a:ext>
            </a:extLst>
          </p:cNvPr>
          <p:cNvPicPr>
            <a:picLocks noChangeAspect="1"/>
          </p:cNvPicPr>
          <p:nvPr/>
        </p:nvPicPr>
        <p:blipFill>
          <a:blip r:embed="rId2"/>
          <a:stretch>
            <a:fillRect/>
          </a:stretch>
        </p:blipFill>
        <p:spPr>
          <a:xfrm>
            <a:off x="10251750" y="5567550"/>
            <a:ext cx="2372619" cy="1090426"/>
          </a:xfrm>
          <a:prstGeom prst="rect">
            <a:avLst/>
          </a:prstGeom>
        </p:spPr>
      </p:pic>
      <p:sp>
        <p:nvSpPr>
          <p:cNvPr id="6" name="Rectangle 5">
            <a:extLst>
              <a:ext uri="{FF2B5EF4-FFF2-40B4-BE49-F238E27FC236}">
                <a16:creationId xmlns:a16="http://schemas.microsoft.com/office/drawing/2014/main" id="{65C29264-FBFE-4FB1-80B3-06FFB4AE3CF0}"/>
              </a:ext>
            </a:extLst>
          </p:cNvPr>
          <p:cNvSpPr/>
          <p:nvPr/>
        </p:nvSpPr>
        <p:spPr>
          <a:xfrm>
            <a:off x="0" y="0"/>
            <a:ext cx="12192000" cy="1371600"/>
          </a:xfrm>
          <a:prstGeom prst="rect">
            <a:avLst/>
          </a:prstGeom>
          <a:solidFill>
            <a:srgbClr val="00A8AC"/>
          </a:solidFill>
          <a:ln>
            <a:solidFill>
              <a:srgbClr val="00A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800" b="1" dirty="0">
                <a:solidFill>
                  <a:srgbClr val="00C6C9"/>
                </a:solidFill>
                <a:latin typeface="+mn-lt"/>
                <a:ea typeface="+mn-ea"/>
                <a:cs typeface="+mn-cs"/>
              </a:rPr>
              <a:t>	</a:t>
            </a:r>
            <a:r>
              <a:rPr lang="fr-CA" sz="33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Comment pouvons-nous agir, en tant </a:t>
            </a:r>
            <a:br>
              <a:rPr lang="fr-CA" sz="33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fr-CA" sz="33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	qu’</a:t>
            </a:r>
            <a:r>
              <a:rPr lang="fr-CA" sz="3300" b="1" dirty="0">
                <a:solidFill>
                  <a:srgbClr val="C40830"/>
                </a:solidFill>
                <a:latin typeface="Lato Black" panose="020F0502020204030203" pitchFamily="34" charset="0"/>
                <a:ea typeface="Lato Black" panose="020F0502020204030203" pitchFamily="34" charset="0"/>
                <a:cs typeface="Lato Black" panose="020F0502020204030203" pitchFamily="34" charset="0"/>
              </a:rPr>
              <a:t>établissements d’enseignement supérieur</a:t>
            </a:r>
            <a:r>
              <a:rPr lang="fr-CA" sz="33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 </a:t>
            </a:r>
          </a:p>
        </p:txBody>
      </p:sp>
      <p:pic>
        <p:nvPicPr>
          <p:cNvPr id="9" name="Image 8">
            <a:extLst>
              <a:ext uri="{FF2B5EF4-FFF2-40B4-BE49-F238E27FC236}">
                <a16:creationId xmlns:a16="http://schemas.microsoft.com/office/drawing/2014/main" id="{A7928269-C93D-4547-8D55-5D6475C38383}"/>
              </a:ext>
            </a:extLst>
          </p:cNvPr>
          <p:cNvPicPr>
            <a:picLocks noChangeAspect="1"/>
          </p:cNvPicPr>
          <p:nvPr/>
        </p:nvPicPr>
        <p:blipFill>
          <a:blip r:embed="rId3"/>
          <a:stretch>
            <a:fillRect/>
          </a:stretch>
        </p:blipFill>
        <p:spPr>
          <a:xfrm>
            <a:off x="9772646" y="137488"/>
            <a:ext cx="1447803" cy="1243638"/>
          </a:xfrm>
          <a:prstGeom prst="rect">
            <a:avLst/>
          </a:prstGeom>
        </p:spPr>
      </p:pic>
      <p:sp>
        <p:nvSpPr>
          <p:cNvPr id="10" name="ZoneTexte 9">
            <a:extLst>
              <a:ext uri="{FF2B5EF4-FFF2-40B4-BE49-F238E27FC236}">
                <a16:creationId xmlns:a16="http://schemas.microsoft.com/office/drawing/2014/main" id="{6C200A2D-ED05-4091-A56A-FDC04E7EF313}"/>
              </a:ext>
            </a:extLst>
          </p:cNvPr>
          <p:cNvSpPr txBox="1"/>
          <p:nvPr/>
        </p:nvSpPr>
        <p:spPr>
          <a:xfrm>
            <a:off x="1017316" y="1860946"/>
            <a:ext cx="9965009" cy="3108543"/>
          </a:xfrm>
          <a:prstGeom prst="rect">
            <a:avLst/>
          </a:prstGeom>
          <a:noFill/>
        </p:spPr>
        <p:txBody>
          <a:bodyPr wrap="square" rtlCol="0">
            <a:spAutoFit/>
          </a:bodyPr>
          <a:lstStyle/>
          <a:p>
            <a:pPr>
              <a:spcAft>
                <a:spcPts val="1200"/>
              </a:spcAft>
            </a:pPr>
            <a:r>
              <a:rPr lang="fr-CA" sz="2000" b="1" dirty="0">
                <a:solidFill>
                  <a:srgbClr val="C40830"/>
                </a:solidFill>
                <a:latin typeface="Lato" panose="020F0502020204030203" pitchFamily="34" charset="0"/>
                <a:ea typeface="Lato" panose="020F0502020204030203" pitchFamily="34" charset="0"/>
                <a:cs typeface="Lato" panose="020F0502020204030203" pitchFamily="34" charset="0"/>
              </a:rPr>
              <a:t>Voici quelques exemples…</a:t>
            </a:r>
          </a:p>
          <a:p>
            <a:pPr marL="285750" indent="-285750">
              <a:spcAft>
                <a:spcPts val="1200"/>
              </a:spcAft>
              <a:buFont typeface="Arial" panose="020B0604020202020204" pitchFamily="34" charset="0"/>
              <a:buChar char="•"/>
            </a:pPr>
            <a:r>
              <a:rPr lang="fr-CA" sz="1700" dirty="0">
                <a:effectLst/>
                <a:latin typeface="Lato" panose="020F0502020204030203" pitchFamily="34" charset="0"/>
                <a:ea typeface="Lato" panose="020F0502020204030203" pitchFamily="34" charset="0"/>
                <a:cs typeface="Lato" panose="020F0502020204030203" pitchFamily="34" charset="0"/>
              </a:rPr>
              <a:t>Bonifier les programmes de formation des sciences sociales, notamment en ajoutant du contenu sur le développement global des enfants.</a:t>
            </a:r>
          </a:p>
          <a:p>
            <a:pPr marL="285750" indent="-285750">
              <a:spcAft>
                <a:spcPts val="1200"/>
              </a:spcAft>
              <a:buFont typeface="Arial" panose="020B0604020202020204" pitchFamily="34" charset="0"/>
              <a:buChar char="•"/>
            </a:pPr>
            <a:r>
              <a:rPr lang="fr-CA" sz="1700" b="0" i="0" dirty="0">
                <a:effectLst/>
                <a:latin typeface="Lato" panose="020F0502020204030203" pitchFamily="34" charset="0"/>
                <a:ea typeface="Lato" panose="020F0502020204030203" pitchFamily="34" charset="0"/>
                <a:cs typeface="Lato" panose="020F0502020204030203" pitchFamily="34" charset="0"/>
              </a:rPr>
              <a:t>Effectuer des études sur le développement des tout-petits ou sur la première transition scolaire, dans le cadre de programmes de recherche en éducation.</a:t>
            </a:r>
          </a:p>
          <a:p>
            <a:pPr marL="285750" indent="-285750">
              <a:spcAft>
                <a:spcPts val="1200"/>
              </a:spcAft>
              <a:buFont typeface="Arial" panose="020B0604020202020204" pitchFamily="34" charset="0"/>
              <a:buChar char="•"/>
            </a:pPr>
            <a:r>
              <a:rPr lang="fr-CA" sz="1700" b="0" i="0" dirty="0">
                <a:effectLst/>
                <a:latin typeface="Lato" panose="020F0502020204030203" pitchFamily="34" charset="0"/>
                <a:ea typeface="Lato" panose="020F0502020204030203" pitchFamily="34" charset="0"/>
                <a:cs typeface="Lato" panose="020F0502020204030203" pitchFamily="34" charset="0"/>
              </a:rPr>
              <a:t>Faciliter la conciliation études-famille des étudiants parents de tout-petits, afin de permettre à ces derniers de poursuivre leurs études plus facilement, ce qui </a:t>
            </a:r>
            <a:r>
              <a:rPr lang="fr-CA" sz="1700" dirty="0">
                <a:latin typeface="Lato" panose="020F0502020204030203" pitchFamily="34" charset="0"/>
                <a:ea typeface="Lato" panose="020F0502020204030203" pitchFamily="34" charset="0"/>
                <a:cs typeface="Lato" panose="020F0502020204030203" pitchFamily="34" charset="0"/>
              </a:rPr>
              <a:t>aura un effet</a:t>
            </a:r>
            <a:r>
              <a:rPr lang="fr-CA" sz="1700" b="0" i="0" dirty="0">
                <a:effectLst/>
                <a:latin typeface="Lato" panose="020F0502020204030203" pitchFamily="34" charset="0"/>
                <a:ea typeface="Lato" panose="020F0502020204030203" pitchFamily="34" charset="0"/>
                <a:cs typeface="Lato" panose="020F0502020204030203" pitchFamily="34" charset="0"/>
              </a:rPr>
              <a:t> bénéfique à long terme sur ces enfants.</a:t>
            </a:r>
            <a:endParaRPr lang="fr-CA" sz="1700" dirty="0">
              <a:latin typeface="Lato" panose="020F0502020204030203" pitchFamily="34" charset="0"/>
              <a:ea typeface="Lato" panose="020F0502020204030203" pitchFamily="34" charset="0"/>
              <a:cs typeface="Lato" panose="020F0502020204030203" pitchFamily="34" charset="0"/>
            </a:endParaRPr>
          </a:p>
          <a:p>
            <a:pPr marL="285750" indent="-285750">
              <a:spcAft>
                <a:spcPts val="1200"/>
              </a:spcAft>
              <a:buFont typeface="Arial" panose="020B0604020202020204" pitchFamily="34" charset="0"/>
              <a:buChar char="•"/>
            </a:pPr>
            <a:r>
              <a:rPr lang="fr-CA" sz="1700" b="1" dirty="0">
                <a:solidFill>
                  <a:srgbClr val="00A8AC"/>
                </a:solidFill>
                <a:latin typeface="Lato" panose="020F0502020204030203" pitchFamily="34" charset="0"/>
                <a:ea typeface="Lato" panose="020F0502020204030203" pitchFamily="34" charset="0"/>
                <a:cs typeface="Lato" panose="020F0502020204030203" pitchFamily="34" charset="0"/>
              </a:rPr>
              <a:t>Vos idées?</a:t>
            </a:r>
            <a:endParaRPr lang="fr-CA" sz="17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053717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10;&#10;Description générée automatiquement">
            <a:extLst>
              <a:ext uri="{FF2B5EF4-FFF2-40B4-BE49-F238E27FC236}">
                <a16:creationId xmlns:a16="http://schemas.microsoft.com/office/drawing/2014/main" id="{B60CD9B0-4FCC-4314-A24F-0E5103A82970}"/>
              </a:ext>
            </a:extLst>
          </p:cNvPr>
          <p:cNvPicPr>
            <a:picLocks noChangeAspect="1"/>
          </p:cNvPicPr>
          <p:nvPr/>
        </p:nvPicPr>
        <p:blipFill>
          <a:blip r:embed="rId2"/>
          <a:stretch>
            <a:fillRect/>
          </a:stretch>
        </p:blipFill>
        <p:spPr>
          <a:xfrm>
            <a:off x="10251750" y="5567550"/>
            <a:ext cx="2372619" cy="1090426"/>
          </a:xfrm>
          <a:prstGeom prst="rect">
            <a:avLst/>
          </a:prstGeom>
        </p:spPr>
      </p:pic>
      <p:sp>
        <p:nvSpPr>
          <p:cNvPr id="8" name="Rectangle 7">
            <a:extLst>
              <a:ext uri="{FF2B5EF4-FFF2-40B4-BE49-F238E27FC236}">
                <a16:creationId xmlns:a16="http://schemas.microsoft.com/office/drawing/2014/main" id="{7865C75A-2CE9-4E4E-AD43-B4DFA340A805}"/>
              </a:ext>
            </a:extLst>
          </p:cNvPr>
          <p:cNvSpPr/>
          <p:nvPr/>
        </p:nvSpPr>
        <p:spPr>
          <a:xfrm>
            <a:off x="0" y="0"/>
            <a:ext cx="12192000" cy="1371600"/>
          </a:xfrm>
          <a:prstGeom prst="rect">
            <a:avLst/>
          </a:prstGeom>
          <a:solidFill>
            <a:srgbClr val="00A8AC"/>
          </a:solidFill>
          <a:ln>
            <a:solidFill>
              <a:srgbClr val="00A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800" b="1" dirty="0">
                <a:solidFill>
                  <a:srgbClr val="00C6C9"/>
                </a:solidFill>
                <a:latin typeface="+mn-lt"/>
                <a:ea typeface="+mn-ea"/>
                <a:cs typeface="+mn-cs"/>
              </a:rPr>
              <a:t>	</a:t>
            </a:r>
            <a:r>
              <a:rPr lang="fr-CA" sz="36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Comment pouvons-nous agir, en tant que </a:t>
            </a:r>
          </a:p>
          <a:p>
            <a:r>
              <a:rPr lang="fr-CA" sz="36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	</a:t>
            </a:r>
            <a:r>
              <a:rPr lang="fr-CA" sz="3600" b="1" dirty="0">
                <a:solidFill>
                  <a:srgbClr val="C40830"/>
                </a:solidFill>
                <a:latin typeface="Lato Black" panose="020F0502020204030203" pitchFamily="34" charset="0"/>
                <a:ea typeface="Lato Black" panose="020F0502020204030203" pitchFamily="34" charset="0"/>
                <a:cs typeface="Lato Black" panose="020F0502020204030203" pitchFamily="34" charset="0"/>
              </a:rPr>
              <a:t>services de santé et services sociaux</a:t>
            </a:r>
            <a:r>
              <a:rPr lang="fr-CA" sz="36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 </a:t>
            </a:r>
          </a:p>
        </p:txBody>
      </p:sp>
      <p:pic>
        <p:nvPicPr>
          <p:cNvPr id="13" name="Image 12">
            <a:extLst>
              <a:ext uri="{FF2B5EF4-FFF2-40B4-BE49-F238E27FC236}">
                <a16:creationId xmlns:a16="http://schemas.microsoft.com/office/drawing/2014/main" id="{BE3D8C0B-9A40-467E-912F-404E81464AC1}"/>
              </a:ext>
            </a:extLst>
          </p:cNvPr>
          <p:cNvPicPr>
            <a:picLocks noChangeAspect="1"/>
          </p:cNvPicPr>
          <p:nvPr/>
        </p:nvPicPr>
        <p:blipFill>
          <a:blip r:embed="rId3"/>
          <a:stretch>
            <a:fillRect/>
          </a:stretch>
        </p:blipFill>
        <p:spPr>
          <a:xfrm>
            <a:off x="9772646" y="137488"/>
            <a:ext cx="1447803" cy="1243638"/>
          </a:xfrm>
          <a:prstGeom prst="rect">
            <a:avLst/>
          </a:prstGeom>
        </p:spPr>
      </p:pic>
      <p:sp>
        <p:nvSpPr>
          <p:cNvPr id="14" name="ZoneTexte 13">
            <a:extLst>
              <a:ext uri="{FF2B5EF4-FFF2-40B4-BE49-F238E27FC236}">
                <a16:creationId xmlns:a16="http://schemas.microsoft.com/office/drawing/2014/main" id="{289AD6BF-8975-4AA1-AE77-5AF83DA040A3}"/>
              </a:ext>
            </a:extLst>
          </p:cNvPr>
          <p:cNvSpPr txBox="1"/>
          <p:nvPr/>
        </p:nvSpPr>
        <p:spPr>
          <a:xfrm>
            <a:off x="1017316" y="1860946"/>
            <a:ext cx="9965009" cy="4047262"/>
          </a:xfrm>
          <a:prstGeom prst="rect">
            <a:avLst/>
          </a:prstGeom>
          <a:noFill/>
        </p:spPr>
        <p:txBody>
          <a:bodyPr wrap="square" rtlCol="0">
            <a:spAutoFit/>
          </a:bodyPr>
          <a:lstStyle/>
          <a:p>
            <a:pPr>
              <a:spcAft>
                <a:spcPts val="1200"/>
              </a:spcAft>
            </a:pPr>
            <a:r>
              <a:rPr lang="fr-CA" sz="2000" b="1" dirty="0">
                <a:solidFill>
                  <a:srgbClr val="C40830"/>
                </a:solidFill>
                <a:latin typeface="Lato" panose="020F0502020204030203" pitchFamily="34" charset="0"/>
                <a:ea typeface="Lato" panose="020F0502020204030203" pitchFamily="34" charset="0"/>
                <a:cs typeface="Lato" panose="020F0502020204030203" pitchFamily="34" charset="0"/>
              </a:rPr>
              <a:t>Voici quelques exemples…</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Inviter les différents partenaires et adultes significatifs impliqués dans la vie d’un enfant aux rencontres médicales et aux moments privilégiés, pour considérer la santé et le bien-être de l’enfant de manière globale.</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Favoriser l’ouverture et la collaboration entre les familles et le milieu de la santé et des services sociaux.</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Inclure systématiquement, lors des rendez-vous médicaux, certains éléments de guidance particulièrement probants (ex. : pratiques parentales positives, lecture avec son enfant, jeu non-structuré plutôt qu’écrans, etc.).</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Développer des corridors de services prioritaires en pédiatrie pour les enfants sans médecin de famille et dont des professionnels ont dépisté des problématiques développementales.</a:t>
            </a:r>
          </a:p>
          <a:p>
            <a:pPr marL="285750" indent="-285750">
              <a:spcAft>
                <a:spcPts val="1200"/>
              </a:spcAft>
              <a:buFont typeface="Arial" panose="020B0604020202020204" pitchFamily="34" charset="0"/>
              <a:buChar char="•"/>
            </a:pPr>
            <a:r>
              <a:rPr lang="fr-CA" sz="1700" b="1" dirty="0">
                <a:solidFill>
                  <a:srgbClr val="00A8AC"/>
                </a:solidFill>
                <a:latin typeface="Lato" panose="020F0502020204030203" pitchFamily="34" charset="0"/>
                <a:ea typeface="Lato" panose="020F0502020204030203" pitchFamily="34" charset="0"/>
                <a:cs typeface="Lato" panose="020F0502020204030203" pitchFamily="34" charset="0"/>
              </a:rPr>
              <a:t>Vos idées?</a:t>
            </a:r>
            <a:endParaRPr lang="fr-CA" sz="17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78881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10;&#10;Description générée automatiquement">
            <a:extLst>
              <a:ext uri="{FF2B5EF4-FFF2-40B4-BE49-F238E27FC236}">
                <a16:creationId xmlns:a16="http://schemas.microsoft.com/office/drawing/2014/main" id="{B2E5189D-A40B-46A4-801C-F7824B7635F4}"/>
              </a:ext>
            </a:extLst>
          </p:cNvPr>
          <p:cNvPicPr>
            <a:picLocks noChangeAspect="1"/>
          </p:cNvPicPr>
          <p:nvPr/>
        </p:nvPicPr>
        <p:blipFill>
          <a:blip r:embed="rId2"/>
          <a:stretch>
            <a:fillRect/>
          </a:stretch>
        </p:blipFill>
        <p:spPr>
          <a:xfrm>
            <a:off x="10251750" y="5567550"/>
            <a:ext cx="2372619" cy="1090426"/>
          </a:xfrm>
          <a:prstGeom prst="rect">
            <a:avLst/>
          </a:prstGeom>
        </p:spPr>
      </p:pic>
      <p:sp>
        <p:nvSpPr>
          <p:cNvPr id="7" name="Rectangle 6">
            <a:extLst>
              <a:ext uri="{FF2B5EF4-FFF2-40B4-BE49-F238E27FC236}">
                <a16:creationId xmlns:a16="http://schemas.microsoft.com/office/drawing/2014/main" id="{2DD7C9B5-1E08-4F4B-829B-6870834F8185}"/>
              </a:ext>
            </a:extLst>
          </p:cNvPr>
          <p:cNvSpPr/>
          <p:nvPr/>
        </p:nvSpPr>
        <p:spPr>
          <a:xfrm>
            <a:off x="0" y="0"/>
            <a:ext cx="12192000" cy="1371600"/>
          </a:xfrm>
          <a:prstGeom prst="rect">
            <a:avLst/>
          </a:prstGeom>
          <a:solidFill>
            <a:srgbClr val="00A8AC"/>
          </a:solidFill>
          <a:ln>
            <a:solidFill>
              <a:srgbClr val="00A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800" b="1" dirty="0">
                <a:solidFill>
                  <a:srgbClr val="00C6C9"/>
                </a:solidFill>
                <a:latin typeface="+mn-lt"/>
                <a:ea typeface="+mn-ea"/>
                <a:cs typeface="+mn-cs"/>
              </a:rPr>
              <a:t>	</a:t>
            </a:r>
            <a:r>
              <a:rPr lang="fr-CA" sz="36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Comment pouvons-nous agir, en tant </a:t>
            </a:r>
            <a:br>
              <a:rPr lang="fr-CA" sz="36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fr-CA" sz="36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	qu’</a:t>
            </a:r>
            <a:r>
              <a:rPr lang="fr-CA" sz="3600" b="1" dirty="0">
                <a:solidFill>
                  <a:srgbClr val="C40830"/>
                </a:solidFill>
                <a:latin typeface="Lato Black" panose="020F0502020204030203" pitchFamily="34" charset="0"/>
                <a:ea typeface="Lato Black" panose="020F0502020204030203" pitchFamily="34" charset="0"/>
                <a:cs typeface="Lato Black" panose="020F0502020204030203" pitchFamily="34" charset="0"/>
              </a:rPr>
              <a:t>organismes communautaires</a:t>
            </a:r>
            <a:r>
              <a:rPr lang="fr-CA" sz="36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 </a:t>
            </a:r>
          </a:p>
        </p:txBody>
      </p:sp>
      <p:pic>
        <p:nvPicPr>
          <p:cNvPr id="8" name="Image 7">
            <a:extLst>
              <a:ext uri="{FF2B5EF4-FFF2-40B4-BE49-F238E27FC236}">
                <a16:creationId xmlns:a16="http://schemas.microsoft.com/office/drawing/2014/main" id="{2F5343C1-7E6A-47EA-A44B-E49D1E4FFC16}"/>
              </a:ext>
            </a:extLst>
          </p:cNvPr>
          <p:cNvPicPr>
            <a:picLocks noChangeAspect="1"/>
          </p:cNvPicPr>
          <p:nvPr/>
        </p:nvPicPr>
        <p:blipFill>
          <a:blip r:embed="rId3"/>
          <a:stretch>
            <a:fillRect/>
          </a:stretch>
        </p:blipFill>
        <p:spPr>
          <a:xfrm>
            <a:off x="9772646" y="137488"/>
            <a:ext cx="1447803" cy="1243638"/>
          </a:xfrm>
          <a:prstGeom prst="rect">
            <a:avLst/>
          </a:prstGeom>
        </p:spPr>
      </p:pic>
      <p:sp>
        <p:nvSpPr>
          <p:cNvPr id="11" name="ZoneTexte 10">
            <a:extLst>
              <a:ext uri="{FF2B5EF4-FFF2-40B4-BE49-F238E27FC236}">
                <a16:creationId xmlns:a16="http://schemas.microsoft.com/office/drawing/2014/main" id="{E8E153A6-BCAC-4A47-B705-A4285C85C1F9}"/>
              </a:ext>
            </a:extLst>
          </p:cNvPr>
          <p:cNvSpPr txBox="1"/>
          <p:nvPr/>
        </p:nvSpPr>
        <p:spPr>
          <a:xfrm>
            <a:off x="1017316" y="1860946"/>
            <a:ext cx="9965009" cy="4078039"/>
          </a:xfrm>
          <a:prstGeom prst="rect">
            <a:avLst/>
          </a:prstGeom>
          <a:noFill/>
        </p:spPr>
        <p:txBody>
          <a:bodyPr wrap="square" rtlCol="0">
            <a:spAutoFit/>
          </a:bodyPr>
          <a:lstStyle/>
          <a:p>
            <a:pPr>
              <a:spcAft>
                <a:spcPts val="1200"/>
              </a:spcAft>
            </a:pPr>
            <a:r>
              <a:rPr lang="fr-CA" sz="2000" b="1" dirty="0">
                <a:solidFill>
                  <a:srgbClr val="C40830"/>
                </a:solidFill>
                <a:latin typeface="Lato" panose="020F0502020204030203" pitchFamily="34" charset="0"/>
                <a:ea typeface="Lato" panose="020F0502020204030203" pitchFamily="34" charset="0"/>
                <a:cs typeface="Lato" panose="020F0502020204030203" pitchFamily="34" charset="0"/>
              </a:rPr>
              <a:t>Voici quelques exemples…</a:t>
            </a:r>
          </a:p>
          <a:p>
            <a:pPr marL="285750" indent="-285750">
              <a:spcAft>
                <a:spcPts val="1200"/>
              </a:spcAft>
              <a:buFont typeface="Arial" panose="020B0604020202020204" pitchFamily="34" charset="0"/>
              <a:buChar char="•"/>
            </a:pPr>
            <a:r>
              <a:rPr lang="fr-CA" sz="1700" dirty="0">
                <a:effectLst/>
                <a:latin typeface="Lato" panose="020F0502020204030203" pitchFamily="34" charset="0"/>
                <a:ea typeface="Lato" panose="020F0502020204030203" pitchFamily="34" charset="0"/>
                <a:cs typeface="Lato" panose="020F0502020204030203" pitchFamily="34" charset="0"/>
              </a:rPr>
              <a:t>Soutenir et favoriser la participation des parents à divers lieux de concertation dans leur collectivité (enfance, famille, jeunesse, saines habitudes de vie, etc.).</a:t>
            </a:r>
          </a:p>
          <a:p>
            <a:pPr marL="285750" indent="-285750">
              <a:spcAft>
                <a:spcPts val="1200"/>
              </a:spcAft>
              <a:buFont typeface="Arial" panose="020B0604020202020204" pitchFamily="34" charset="0"/>
              <a:buChar char="•"/>
            </a:pPr>
            <a:r>
              <a:rPr lang="fr-CA" sz="1700" dirty="0">
                <a:effectLst/>
                <a:latin typeface="Lato" panose="020F0502020204030203" pitchFamily="34" charset="0"/>
                <a:ea typeface="Lato" panose="020F0502020204030203" pitchFamily="34" charset="0"/>
                <a:cs typeface="Lato" panose="020F0502020204030203" pitchFamily="34" charset="0"/>
              </a:rPr>
              <a:t>Offrir des activités d’éveil à la lecture et à l’écriture pour les familles qui peuvent prendre diverses formes et même être jumelées à d’autres activités qui touchent le développement des enfants (ex. : activité motrice, activité langagière, etc.).</a:t>
            </a:r>
          </a:p>
          <a:p>
            <a:pPr marL="285750" indent="-285750">
              <a:spcAft>
                <a:spcPts val="1200"/>
              </a:spcAft>
              <a:buFont typeface="Arial" panose="020B0604020202020204" pitchFamily="34" charset="0"/>
              <a:buChar char="•"/>
            </a:pPr>
            <a:r>
              <a:rPr lang="fr-CA" sz="1700" dirty="0">
                <a:effectLst/>
                <a:latin typeface="Lato" panose="020F0502020204030203" pitchFamily="34" charset="0"/>
                <a:ea typeface="Lato" panose="020F0502020204030203" pitchFamily="34" charset="0"/>
                <a:cs typeface="Lato" panose="020F0502020204030203" pitchFamily="34" charset="0"/>
              </a:rPr>
              <a:t>Offrir des ateliers pour rejoindre les parents d’enfants âgés entre 0 et 5 ans.</a:t>
            </a:r>
          </a:p>
          <a:p>
            <a:pPr marL="285750" indent="-285750">
              <a:spcAft>
                <a:spcPts val="1200"/>
              </a:spcAft>
              <a:buFont typeface="Arial" panose="020B0604020202020204" pitchFamily="34" charset="0"/>
              <a:buChar char="•"/>
            </a:pPr>
            <a:r>
              <a:rPr lang="fr-CA" sz="1700" dirty="0">
                <a:effectLst/>
                <a:latin typeface="Lato" panose="020F0502020204030203" pitchFamily="34" charset="0"/>
                <a:ea typeface="Lato" panose="020F0502020204030203" pitchFamily="34" charset="0"/>
                <a:cs typeface="Lato" panose="020F0502020204030203" pitchFamily="34" charset="0"/>
              </a:rPr>
              <a:t>Proposer des activités clés en main pour les familles à faire à la maison, afin de favoriser et de renforcer les liens de qualité dans les familles.</a:t>
            </a:r>
          </a:p>
          <a:p>
            <a:pPr marL="285750" indent="-285750">
              <a:spcAft>
                <a:spcPts val="1200"/>
              </a:spcAft>
              <a:buFont typeface="Arial" panose="020B0604020202020204" pitchFamily="34" charset="0"/>
              <a:buChar char="•"/>
            </a:pPr>
            <a:r>
              <a:rPr lang="fr-CA" sz="1700" dirty="0">
                <a:effectLst/>
                <a:latin typeface="Lato" panose="020F0502020204030203" pitchFamily="34" charset="0"/>
                <a:ea typeface="Lato" panose="020F0502020204030203" pitchFamily="34" charset="0"/>
                <a:cs typeface="Lato" panose="020F0502020204030203" pitchFamily="34" charset="0"/>
              </a:rPr>
              <a:t>Mettre en place diverses initiatives pour soutenir la première transition scolaire.</a:t>
            </a:r>
            <a:endParaRPr lang="fr-CA" sz="1700" dirty="0">
              <a:latin typeface="Lato" panose="020F0502020204030203" pitchFamily="34" charset="0"/>
              <a:ea typeface="Lato" panose="020F0502020204030203" pitchFamily="34" charset="0"/>
              <a:cs typeface="Lato" panose="020F0502020204030203" pitchFamily="34" charset="0"/>
            </a:endParaRPr>
          </a:p>
          <a:p>
            <a:pPr marL="285750" indent="-285750">
              <a:spcAft>
                <a:spcPts val="1200"/>
              </a:spcAft>
              <a:buFont typeface="Arial" panose="020B0604020202020204" pitchFamily="34" charset="0"/>
              <a:buChar char="•"/>
            </a:pPr>
            <a:r>
              <a:rPr lang="fr-CA" sz="1700" b="1" dirty="0">
                <a:solidFill>
                  <a:srgbClr val="00A8AC"/>
                </a:solidFill>
                <a:latin typeface="Lato" panose="020F0502020204030203" pitchFamily="34" charset="0"/>
                <a:ea typeface="Lato" panose="020F0502020204030203" pitchFamily="34" charset="0"/>
                <a:cs typeface="Lato" panose="020F0502020204030203" pitchFamily="34" charset="0"/>
              </a:rPr>
              <a:t>Vos idées?</a:t>
            </a:r>
            <a:endParaRPr lang="fr-CA" sz="17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896525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10;&#10;Description générée automatiquement">
            <a:extLst>
              <a:ext uri="{FF2B5EF4-FFF2-40B4-BE49-F238E27FC236}">
                <a16:creationId xmlns:a16="http://schemas.microsoft.com/office/drawing/2014/main" id="{B2E5189D-A40B-46A4-801C-F7824B7635F4}"/>
              </a:ext>
            </a:extLst>
          </p:cNvPr>
          <p:cNvPicPr>
            <a:picLocks noChangeAspect="1"/>
          </p:cNvPicPr>
          <p:nvPr/>
        </p:nvPicPr>
        <p:blipFill>
          <a:blip r:embed="rId3"/>
          <a:stretch>
            <a:fillRect/>
          </a:stretch>
        </p:blipFill>
        <p:spPr>
          <a:xfrm>
            <a:off x="10251750" y="5567550"/>
            <a:ext cx="2372619" cy="1090426"/>
          </a:xfrm>
          <a:prstGeom prst="rect">
            <a:avLst/>
          </a:prstGeom>
        </p:spPr>
      </p:pic>
      <p:sp>
        <p:nvSpPr>
          <p:cNvPr id="7" name="Rectangle 6">
            <a:extLst>
              <a:ext uri="{FF2B5EF4-FFF2-40B4-BE49-F238E27FC236}">
                <a16:creationId xmlns:a16="http://schemas.microsoft.com/office/drawing/2014/main" id="{2DD7C9B5-1E08-4F4B-829B-6870834F8185}"/>
              </a:ext>
            </a:extLst>
          </p:cNvPr>
          <p:cNvSpPr/>
          <p:nvPr/>
        </p:nvSpPr>
        <p:spPr>
          <a:xfrm>
            <a:off x="0" y="0"/>
            <a:ext cx="12192000" cy="1371600"/>
          </a:xfrm>
          <a:prstGeom prst="rect">
            <a:avLst/>
          </a:prstGeom>
          <a:solidFill>
            <a:srgbClr val="00A8AC"/>
          </a:solidFill>
          <a:ln>
            <a:solidFill>
              <a:srgbClr val="00A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800" b="1" dirty="0">
                <a:solidFill>
                  <a:srgbClr val="00C6C9"/>
                </a:solidFill>
                <a:latin typeface="+mn-lt"/>
                <a:ea typeface="+mn-ea"/>
                <a:cs typeface="+mn-cs"/>
              </a:rPr>
              <a:t>	</a:t>
            </a:r>
            <a:r>
              <a:rPr lang="fr-CA" sz="30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Comment pouvons-nous agir, en tant qu’</a:t>
            </a:r>
            <a:r>
              <a:rPr lang="fr-CA" sz="3000" b="1" dirty="0">
                <a:solidFill>
                  <a:srgbClr val="C40830"/>
                </a:solidFill>
                <a:latin typeface="Lato Black" panose="020F0502020204030203" pitchFamily="34" charset="0"/>
                <a:ea typeface="Lato Black" panose="020F0502020204030203" pitchFamily="34" charset="0"/>
                <a:cs typeface="Lato Black" panose="020F0502020204030203" pitchFamily="34" charset="0"/>
              </a:rPr>
              <a:t>instances </a:t>
            </a:r>
          </a:p>
          <a:p>
            <a:r>
              <a:rPr lang="fr-CA" sz="3000" b="1" dirty="0">
                <a:solidFill>
                  <a:srgbClr val="C40830"/>
                </a:solidFill>
                <a:latin typeface="Lato Black" panose="020F0502020204030203" pitchFamily="34" charset="0"/>
                <a:ea typeface="Lato Black" panose="020F0502020204030203" pitchFamily="34" charset="0"/>
                <a:cs typeface="Lato Black" panose="020F0502020204030203" pitchFamily="34" charset="0"/>
              </a:rPr>
              <a:t>	de concertation locale enfance et famille</a:t>
            </a:r>
            <a:r>
              <a:rPr lang="fr-CA" sz="30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 </a:t>
            </a:r>
          </a:p>
        </p:txBody>
      </p:sp>
      <p:pic>
        <p:nvPicPr>
          <p:cNvPr id="8" name="Image 7">
            <a:extLst>
              <a:ext uri="{FF2B5EF4-FFF2-40B4-BE49-F238E27FC236}">
                <a16:creationId xmlns:a16="http://schemas.microsoft.com/office/drawing/2014/main" id="{2F5343C1-7E6A-47EA-A44B-E49D1E4FFC16}"/>
              </a:ext>
            </a:extLst>
          </p:cNvPr>
          <p:cNvPicPr>
            <a:picLocks noChangeAspect="1"/>
          </p:cNvPicPr>
          <p:nvPr/>
        </p:nvPicPr>
        <p:blipFill>
          <a:blip r:embed="rId4"/>
          <a:stretch>
            <a:fillRect/>
          </a:stretch>
        </p:blipFill>
        <p:spPr>
          <a:xfrm>
            <a:off x="9772646" y="137488"/>
            <a:ext cx="1447803" cy="1243638"/>
          </a:xfrm>
          <a:prstGeom prst="rect">
            <a:avLst/>
          </a:prstGeom>
        </p:spPr>
      </p:pic>
      <p:sp>
        <p:nvSpPr>
          <p:cNvPr id="11" name="ZoneTexte 10">
            <a:extLst>
              <a:ext uri="{FF2B5EF4-FFF2-40B4-BE49-F238E27FC236}">
                <a16:creationId xmlns:a16="http://schemas.microsoft.com/office/drawing/2014/main" id="{E8E153A6-BCAC-4A47-B705-A4285C85C1F9}"/>
              </a:ext>
            </a:extLst>
          </p:cNvPr>
          <p:cNvSpPr txBox="1"/>
          <p:nvPr/>
        </p:nvSpPr>
        <p:spPr>
          <a:xfrm>
            <a:off x="1017316" y="1860946"/>
            <a:ext cx="9965009" cy="4047262"/>
          </a:xfrm>
          <a:prstGeom prst="rect">
            <a:avLst/>
          </a:prstGeom>
          <a:noFill/>
        </p:spPr>
        <p:txBody>
          <a:bodyPr wrap="square" rtlCol="0">
            <a:spAutoFit/>
          </a:bodyPr>
          <a:lstStyle/>
          <a:p>
            <a:pPr>
              <a:spcAft>
                <a:spcPts val="1200"/>
              </a:spcAft>
            </a:pPr>
            <a:r>
              <a:rPr lang="fr-CA" sz="2000" b="1" dirty="0">
                <a:solidFill>
                  <a:srgbClr val="C40830"/>
                </a:solidFill>
                <a:latin typeface="Lato" panose="020F0502020204030203" pitchFamily="34" charset="0"/>
                <a:ea typeface="Lato" panose="020F0502020204030203" pitchFamily="34" charset="0"/>
                <a:cs typeface="Lato" panose="020F0502020204030203" pitchFamily="34" charset="0"/>
              </a:rPr>
              <a:t>Voici quelques exemples…</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Mettre sur pied un comité de partenaires afin de favoriser l'approche de proximité et de réaliser plusieurs activités de réflexions visant l'appropriation de cette approche par les organisations du milieu.</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Avoir un agent de milieu afin de se rapprocher des familles ayant de grands besoins et ainsi les soutenir dans le développement de leurs enfants.</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Mettre sur pied des communautés de pratique autour d’un sujet appuyé par des recherches et des pratiques innovantes.</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Consolider la concertation établie dans des quartiers entre plusieurs acteurs de différents milieux (communautaire, scolaire et santé et services sociaux) qui favorisent l’offre de services et d’activités diversifiées, en respectant les mandats et les rôles des organismes présents.</a:t>
            </a:r>
            <a:endParaRPr lang="fr-FR" sz="1700" dirty="0">
              <a:latin typeface="Lato" panose="020F0502020204030203" pitchFamily="34" charset="0"/>
              <a:ea typeface="Lato" panose="020F0502020204030203" pitchFamily="34" charset="0"/>
              <a:cs typeface="Lato" panose="020F0502020204030203" pitchFamily="34" charset="0"/>
            </a:endParaRPr>
          </a:p>
          <a:p>
            <a:pPr marL="285750" indent="-285750">
              <a:spcAft>
                <a:spcPts val="1200"/>
              </a:spcAft>
              <a:buFont typeface="Arial" panose="020B0604020202020204" pitchFamily="34" charset="0"/>
              <a:buChar char="•"/>
            </a:pPr>
            <a:r>
              <a:rPr lang="fr-CA" sz="1700" b="1" dirty="0">
                <a:solidFill>
                  <a:srgbClr val="00A8AC"/>
                </a:solidFill>
                <a:latin typeface="Lato" panose="020F0502020204030203" pitchFamily="34" charset="0"/>
                <a:ea typeface="Lato" panose="020F0502020204030203" pitchFamily="34" charset="0"/>
                <a:cs typeface="Lato" panose="020F0502020204030203" pitchFamily="34" charset="0"/>
              </a:rPr>
              <a:t>Vos idées?</a:t>
            </a:r>
            <a:endParaRPr lang="fr-CA" sz="17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873241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10;&#10;Description générée automatiquement">
            <a:extLst>
              <a:ext uri="{FF2B5EF4-FFF2-40B4-BE49-F238E27FC236}">
                <a16:creationId xmlns:a16="http://schemas.microsoft.com/office/drawing/2014/main" id="{89C3190C-1E51-4791-B573-926521C59FFF}"/>
              </a:ext>
            </a:extLst>
          </p:cNvPr>
          <p:cNvPicPr>
            <a:picLocks noChangeAspect="1"/>
          </p:cNvPicPr>
          <p:nvPr/>
        </p:nvPicPr>
        <p:blipFill>
          <a:blip r:embed="rId2"/>
          <a:stretch>
            <a:fillRect/>
          </a:stretch>
        </p:blipFill>
        <p:spPr>
          <a:xfrm>
            <a:off x="10251750" y="5567550"/>
            <a:ext cx="2372619" cy="1090426"/>
          </a:xfrm>
          <a:prstGeom prst="rect">
            <a:avLst/>
          </a:prstGeom>
        </p:spPr>
      </p:pic>
      <p:sp>
        <p:nvSpPr>
          <p:cNvPr id="7" name="Rectangle 6">
            <a:extLst>
              <a:ext uri="{FF2B5EF4-FFF2-40B4-BE49-F238E27FC236}">
                <a16:creationId xmlns:a16="http://schemas.microsoft.com/office/drawing/2014/main" id="{86754613-8A80-45B4-8667-CB289248D7F1}"/>
              </a:ext>
            </a:extLst>
          </p:cNvPr>
          <p:cNvSpPr/>
          <p:nvPr/>
        </p:nvSpPr>
        <p:spPr>
          <a:xfrm>
            <a:off x="0" y="0"/>
            <a:ext cx="12192000" cy="1371600"/>
          </a:xfrm>
          <a:prstGeom prst="rect">
            <a:avLst/>
          </a:prstGeom>
          <a:solidFill>
            <a:srgbClr val="00A8AC"/>
          </a:solidFill>
          <a:ln>
            <a:solidFill>
              <a:srgbClr val="00A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1800" b="1" dirty="0">
                <a:solidFill>
                  <a:srgbClr val="00C6C9"/>
                </a:solidFill>
                <a:latin typeface="+mn-lt"/>
                <a:ea typeface="+mn-ea"/>
                <a:cs typeface="+mn-cs"/>
              </a:rPr>
              <a:t>	</a:t>
            </a:r>
            <a:r>
              <a:rPr lang="fr-CA" sz="36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Comment pouvons-nous agir, en tant </a:t>
            </a:r>
            <a:br>
              <a:rPr lang="fr-CA" sz="36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br>
            <a:r>
              <a:rPr lang="fr-CA" sz="36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	que </a:t>
            </a:r>
            <a:r>
              <a:rPr lang="fr-CA" sz="3600" b="1" dirty="0">
                <a:solidFill>
                  <a:srgbClr val="C40830"/>
                </a:solidFill>
                <a:latin typeface="Lato Black" panose="020F0502020204030203" pitchFamily="34" charset="0"/>
                <a:ea typeface="Lato Black" panose="020F0502020204030203" pitchFamily="34" charset="0"/>
                <a:cs typeface="Lato Black" panose="020F0502020204030203" pitchFamily="34" charset="0"/>
              </a:rPr>
              <a:t>municipalités et MRC</a:t>
            </a:r>
            <a:r>
              <a:rPr lang="fr-CA" sz="36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 </a:t>
            </a:r>
          </a:p>
        </p:txBody>
      </p:sp>
      <p:pic>
        <p:nvPicPr>
          <p:cNvPr id="10" name="Image 9">
            <a:extLst>
              <a:ext uri="{FF2B5EF4-FFF2-40B4-BE49-F238E27FC236}">
                <a16:creationId xmlns:a16="http://schemas.microsoft.com/office/drawing/2014/main" id="{E67A3CFE-9D74-40E2-AFA6-6211331279CC}"/>
              </a:ext>
            </a:extLst>
          </p:cNvPr>
          <p:cNvPicPr>
            <a:picLocks noChangeAspect="1"/>
          </p:cNvPicPr>
          <p:nvPr/>
        </p:nvPicPr>
        <p:blipFill>
          <a:blip r:embed="rId3"/>
          <a:stretch>
            <a:fillRect/>
          </a:stretch>
        </p:blipFill>
        <p:spPr>
          <a:xfrm>
            <a:off x="9772646" y="137488"/>
            <a:ext cx="1447803" cy="1243638"/>
          </a:xfrm>
          <a:prstGeom prst="rect">
            <a:avLst/>
          </a:prstGeom>
        </p:spPr>
      </p:pic>
      <p:sp>
        <p:nvSpPr>
          <p:cNvPr id="11" name="ZoneTexte 10">
            <a:extLst>
              <a:ext uri="{FF2B5EF4-FFF2-40B4-BE49-F238E27FC236}">
                <a16:creationId xmlns:a16="http://schemas.microsoft.com/office/drawing/2014/main" id="{4C1FEF44-A026-4BD4-AE1E-FBAF0996D6F4}"/>
              </a:ext>
            </a:extLst>
          </p:cNvPr>
          <p:cNvSpPr txBox="1"/>
          <p:nvPr/>
        </p:nvSpPr>
        <p:spPr>
          <a:xfrm>
            <a:off x="1017316" y="1860946"/>
            <a:ext cx="9965009" cy="4093428"/>
          </a:xfrm>
          <a:prstGeom prst="rect">
            <a:avLst/>
          </a:prstGeom>
          <a:noFill/>
        </p:spPr>
        <p:txBody>
          <a:bodyPr wrap="square" rtlCol="0">
            <a:spAutoFit/>
          </a:bodyPr>
          <a:lstStyle/>
          <a:p>
            <a:pPr>
              <a:spcAft>
                <a:spcPts val="1200"/>
              </a:spcAft>
            </a:pPr>
            <a:r>
              <a:rPr lang="fr-CA" sz="2000" b="1" dirty="0">
                <a:solidFill>
                  <a:srgbClr val="C40830"/>
                </a:solidFill>
                <a:latin typeface="Lato" panose="020F0502020204030203" pitchFamily="34" charset="0"/>
                <a:ea typeface="Lato" panose="020F0502020204030203" pitchFamily="34" charset="0"/>
                <a:cs typeface="Lato" panose="020F0502020204030203" pitchFamily="34" charset="0"/>
              </a:rPr>
              <a:t>Voici quelques exemples…</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Mettre en place des boîtes à idées à la mairie, dans d’autres lieux fréquentés par les enfants ou par le biais des nouvelles technologies, telles que les réseaux sociaux.</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Créer et distribuer une trousse de bienvenue destinée aux nouveaux citoyens, incluant une liste des organismes communautaires et des ressources disponibles sur le territoire.</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Adopter une politique familiale municipale.</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Soutenir et participer aux divers lieux de concertation de sa collectivité (enfance, famille, jeunesse, saines habitudes de vie, etc.).</a:t>
            </a:r>
          </a:p>
          <a:p>
            <a:pPr marL="285750" indent="-285750">
              <a:spcAft>
                <a:spcPts val="1200"/>
              </a:spcAft>
              <a:buFont typeface="Arial" panose="020B0604020202020204" pitchFamily="34" charset="0"/>
              <a:buChar char="•"/>
            </a:pPr>
            <a:r>
              <a:rPr lang="fr-CA" sz="1700" dirty="0">
                <a:latin typeface="Lato" panose="020F0502020204030203" pitchFamily="34" charset="0"/>
                <a:ea typeface="Lato" panose="020F0502020204030203" pitchFamily="34" charset="0"/>
                <a:cs typeface="Lato" panose="020F0502020204030203" pitchFamily="34" charset="0"/>
              </a:rPr>
              <a:t>Collaborer avec les organismes communautaires pour faire de la sensibilisation sur divers sujets touchant les enfants dans les lieux publics municipaux.</a:t>
            </a:r>
          </a:p>
          <a:p>
            <a:pPr marL="285750" indent="-285750">
              <a:spcAft>
                <a:spcPts val="1200"/>
              </a:spcAft>
              <a:buFont typeface="Arial" panose="020B0604020202020204" pitchFamily="34" charset="0"/>
              <a:buChar char="•"/>
            </a:pPr>
            <a:r>
              <a:rPr lang="fr-CA" sz="1700" b="1" dirty="0">
                <a:solidFill>
                  <a:srgbClr val="00A8AC"/>
                </a:solidFill>
                <a:latin typeface="Lato" panose="020F0502020204030203" pitchFamily="34" charset="0"/>
                <a:ea typeface="Lato" panose="020F0502020204030203" pitchFamily="34" charset="0"/>
                <a:cs typeface="Lato" panose="020F0502020204030203" pitchFamily="34" charset="0"/>
              </a:rPr>
              <a:t>Vos idées?</a:t>
            </a:r>
            <a:endParaRPr lang="fr-CA" sz="17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4596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hlinkClick r:id="rId2"/>
            <a:extLst>
              <a:ext uri="{FF2B5EF4-FFF2-40B4-BE49-F238E27FC236}">
                <a16:creationId xmlns:a16="http://schemas.microsoft.com/office/drawing/2014/main" id="{805CE14B-1AB4-4F06-9307-F73AB458285A}"/>
              </a:ext>
            </a:extLst>
          </p:cNvPr>
          <p:cNvPicPr>
            <a:picLocks noChangeAspect="1"/>
          </p:cNvPicPr>
          <p:nvPr/>
        </p:nvPicPr>
        <p:blipFill>
          <a:blip r:embed="rId3"/>
          <a:stretch>
            <a:fillRect/>
          </a:stretch>
        </p:blipFill>
        <p:spPr>
          <a:xfrm>
            <a:off x="2668490" y="1952362"/>
            <a:ext cx="6885085" cy="4354529"/>
          </a:xfrm>
          <a:prstGeom prst="rect">
            <a:avLst/>
          </a:prstGeom>
        </p:spPr>
      </p:pic>
      <p:sp>
        <p:nvSpPr>
          <p:cNvPr id="10" name="Titre 9">
            <a:extLst>
              <a:ext uri="{FF2B5EF4-FFF2-40B4-BE49-F238E27FC236}">
                <a16:creationId xmlns:a16="http://schemas.microsoft.com/office/drawing/2014/main" id="{C004513D-03DC-4351-80DE-20EACDB64960}"/>
              </a:ext>
            </a:extLst>
          </p:cNvPr>
          <p:cNvSpPr>
            <a:spLocks noGrp="1"/>
          </p:cNvSpPr>
          <p:nvPr>
            <p:ph type="title"/>
          </p:nvPr>
        </p:nvSpPr>
        <p:spPr>
          <a:xfrm>
            <a:off x="838200" y="393700"/>
            <a:ext cx="10515600" cy="1325563"/>
          </a:xfrm>
        </p:spPr>
        <p:txBody>
          <a:bodyPr>
            <a:normAutofit/>
          </a:bodyPr>
          <a:lstStyle/>
          <a:p>
            <a:pPr algn="ctr"/>
            <a:r>
              <a:rPr lang="fr-CA" sz="4200" dirty="0">
                <a:solidFill>
                  <a:srgbClr val="00A8AC"/>
                </a:solidFill>
                <a:latin typeface="Lato Black" panose="020F0502020204030203" pitchFamily="34" charset="0"/>
                <a:ea typeface="Lato Black" panose="020F0502020204030203" pitchFamily="34" charset="0"/>
                <a:cs typeface="Lato Black" panose="020F0502020204030203" pitchFamily="34" charset="0"/>
              </a:rPr>
              <a:t>Agir ensemble, c’est </a:t>
            </a:r>
            <a:br>
              <a:rPr lang="fr-CA" sz="4200" dirty="0">
                <a:solidFill>
                  <a:srgbClr val="00A8AC"/>
                </a:solidFill>
                <a:latin typeface="Lato Black" panose="020F0502020204030203" pitchFamily="34" charset="0"/>
                <a:ea typeface="Lato Black" panose="020F0502020204030203" pitchFamily="34" charset="0"/>
                <a:cs typeface="Lato Black" panose="020F0502020204030203" pitchFamily="34" charset="0"/>
              </a:rPr>
            </a:br>
            <a:r>
              <a:rPr lang="fr-CA" sz="4200" i="1" dirty="0">
                <a:solidFill>
                  <a:srgbClr val="00A8AC"/>
                </a:solidFill>
                <a:latin typeface="Lato Black" panose="020F0502020204030203" pitchFamily="34" charset="0"/>
                <a:ea typeface="Lato Black" panose="020F0502020204030203" pitchFamily="34" charset="0"/>
                <a:cs typeface="Lato Black" panose="020F0502020204030203" pitchFamily="34" charset="0"/>
              </a:rPr>
              <a:t>Voir grand pour nos enfants</a:t>
            </a:r>
          </a:p>
        </p:txBody>
      </p:sp>
      <p:pic>
        <p:nvPicPr>
          <p:cNvPr id="11" name="Image 10" descr="Une image contenant texte&#10;&#10;Description générée automatiquement">
            <a:extLst>
              <a:ext uri="{FF2B5EF4-FFF2-40B4-BE49-F238E27FC236}">
                <a16:creationId xmlns:a16="http://schemas.microsoft.com/office/drawing/2014/main" id="{D0F232E9-2762-4C19-AB96-E70488AC5606}"/>
              </a:ext>
            </a:extLst>
          </p:cNvPr>
          <p:cNvPicPr>
            <a:picLocks noChangeAspect="1"/>
          </p:cNvPicPr>
          <p:nvPr/>
        </p:nvPicPr>
        <p:blipFill>
          <a:blip r:embed="rId4"/>
          <a:stretch>
            <a:fillRect/>
          </a:stretch>
        </p:blipFill>
        <p:spPr>
          <a:xfrm>
            <a:off x="10251750" y="5567550"/>
            <a:ext cx="2372619" cy="1090426"/>
          </a:xfrm>
          <a:prstGeom prst="rect">
            <a:avLst/>
          </a:prstGeom>
        </p:spPr>
      </p:pic>
      <p:sp>
        <p:nvSpPr>
          <p:cNvPr id="4" name="Rectangle : coins arrondis 3">
            <a:extLst>
              <a:ext uri="{FF2B5EF4-FFF2-40B4-BE49-F238E27FC236}">
                <a16:creationId xmlns:a16="http://schemas.microsoft.com/office/drawing/2014/main" id="{60B817DB-64CE-48BE-B7EC-AF8643433BD3}"/>
              </a:ext>
            </a:extLst>
          </p:cNvPr>
          <p:cNvSpPr/>
          <p:nvPr/>
        </p:nvSpPr>
        <p:spPr>
          <a:xfrm>
            <a:off x="9934575" y="2542273"/>
            <a:ext cx="1609725" cy="1090612"/>
          </a:xfrm>
          <a:prstGeom prst="roundRect">
            <a:avLst/>
          </a:prstGeom>
          <a:solidFill>
            <a:srgbClr val="00A8AC"/>
          </a:solidFill>
          <a:ln>
            <a:solidFill>
              <a:srgbClr val="00A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latin typeface="Lato Black" panose="020F0502020204030203" pitchFamily="34" charset="0"/>
                <a:ea typeface="Lato Black" panose="020F0502020204030203" pitchFamily="34" charset="0"/>
                <a:cs typeface="Lato Black" panose="020F0502020204030203" pitchFamily="34" charset="0"/>
              </a:rPr>
              <a:t>Visionnez </a:t>
            </a:r>
          </a:p>
          <a:p>
            <a:pPr algn="ctr"/>
            <a:r>
              <a:rPr lang="fr-CA" dirty="0">
                <a:latin typeface="Lato Black" panose="020F0502020204030203" pitchFamily="34" charset="0"/>
                <a:ea typeface="Lato Black" panose="020F0502020204030203" pitchFamily="34" charset="0"/>
                <a:cs typeface="Lato Black" panose="020F0502020204030203" pitchFamily="34" charset="0"/>
              </a:rPr>
              <a:t>la vidéo!</a:t>
            </a:r>
          </a:p>
        </p:txBody>
      </p:sp>
      <p:pic>
        <p:nvPicPr>
          <p:cNvPr id="3" name="Image 2" descr="Une image contenant texte, signe, sombre&#10;&#10;Description générée automatiquement">
            <a:extLst>
              <a:ext uri="{FF2B5EF4-FFF2-40B4-BE49-F238E27FC236}">
                <a16:creationId xmlns:a16="http://schemas.microsoft.com/office/drawing/2014/main" id="{67640C2F-8C4E-4817-A43A-01C5158CBC20}"/>
              </a:ext>
            </a:extLst>
          </p:cNvPr>
          <p:cNvPicPr>
            <a:picLocks noChangeAspect="1"/>
          </p:cNvPicPr>
          <p:nvPr/>
        </p:nvPicPr>
        <p:blipFill>
          <a:blip r:embed="rId5"/>
          <a:stretch>
            <a:fillRect/>
          </a:stretch>
        </p:blipFill>
        <p:spPr>
          <a:xfrm rot="5400000">
            <a:off x="9382340" y="2683755"/>
            <a:ext cx="609167" cy="850946"/>
          </a:xfrm>
          <a:prstGeom prst="rect">
            <a:avLst/>
          </a:prstGeom>
        </p:spPr>
      </p:pic>
    </p:spTree>
    <p:extLst>
      <p:ext uri="{BB962C8B-B14F-4D97-AF65-F5344CB8AC3E}">
        <p14:creationId xmlns:p14="http://schemas.microsoft.com/office/powerpoint/2010/main" val="3659067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descr="Une image contenant texte&#10;&#10;Description générée automatiquement">
            <a:extLst>
              <a:ext uri="{FF2B5EF4-FFF2-40B4-BE49-F238E27FC236}">
                <a16:creationId xmlns:a16="http://schemas.microsoft.com/office/drawing/2014/main" id="{329B3D19-7C7F-4B69-8999-3DA6489EBCEB}"/>
              </a:ext>
            </a:extLst>
          </p:cNvPr>
          <p:cNvPicPr>
            <a:picLocks noChangeAspect="1"/>
          </p:cNvPicPr>
          <p:nvPr/>
        </p:nvPicPr>
        <p:blipFill>
          <a:blip r:embed="rId2"/>
          <a:stretch>
            <a:fillRect/>
          </a:stretch>
        </p:blipFill>
        <p:spPr>
          <a:xfrm>
            <a:off x="10251750" y="5567550"/>
            <a:ext cx="2372619" cy="1090426"/>
          </a:xfrm>
          <a:prstGeom prst="rect">
            <a:avLst/>
          </a:prstGeom>
        </p:spPr>
      </p:pic>
      <p:pic>
        <p:nvPicPr>
          <p:cNvPr id="3" name="Image 2">
            <a:extLst>
              <a:ext uri="{FF2B5EF4-FFF2-40B4-BE49-F238E27FC236}">
                <a16:creationId xmlns:a16="http://schemas.microsoft.com/office/drawing/2014/main" id="{43F25BCA-8928-4524-846D-6DDDF3D20CC6}"/>
              </a:ext>
            </a:extLst>
          </p:cNvPr>
          <p:cNvPicPr>
            <a:picLocks noChangeAspect="1"/>
          </p:cNvPicPr>
          <p:nvPr/>
        </p:nvPicPr>
        <p:blipFill>
          <a:blip r:embed="rId3"/>
          <a:stretch>
            <a:fillRect/>
          </a:stretch>
        </p:blipFill>
        <p:spPr>
          <a:xfrm>
            <a:off x="3520217" y="194201"/>
            <a:ext cx="5151566" cy="2507197"/>
          </a:xfrm>
          <a:prstGeom prst="rect">
            <a:avLst/>
          </a:prstGeom>
        </p:spPr>
      </p:pic>
      <p:pic>
        <p:nvPicPr>
          <p:cNvPr id="8" name="Image 7">
            <a:extLst>
              <a:ext uri="{FF2B5EF4-FFF2-40B4-BE49-F238E27FC236}">
                <a16:creationId xmlns:a16="http://schemas.microsoft.com/office/drawing/2014/main" id="{5701651B-15C4-4889-920B-EFA298BAC6D3}"/>
              </a:ext>
            </a:extLst>
          </p:cNvPr>
          <p:cNvPicPr>
            <a:picLocks noChangeAspect="1"/>
          </p:cNvPicPr>
          <p:nvPr/>
        </p:nvPicPr>
        <p:blipFill rotWithShape="1">
          <a:blip r:embed="rId4"/>
          <a:srcRect t="9602"/>
          <a:stretch/>
        </p:blipFill>
        <p:spPr>
          <a:xfrm>
            <a:off x="2521773" y="3148149"/>
            <a:ext cx="7165152" cy="3039876"/>
          </a:xfrm>
          <a:prstGeom prst="rect">
            <a:avLst/>
          </a:prstGeom>
        </p:spPr>
      </p:pic>
      <p:sp>
        <p:nvSpPr>
          <p:cNvPr id="5" name="ZoneTexte 4">
            <a:extLst>
              <a:ext uri="{FF2B5EF4-FFF2-40B4-BE49-F238E27FC236}">
                <a16:creationId xmlns:a16="http://schemas.microsoft.com/office/drawing/2014/main" id="{162D5FA7-B1A0-4654-A4C5-E5AD31F7520C}"/>
              </a:ext>
            </a:extLst>
          </p:cNvPr>
          <p:cNvSpPr txBox="1"/>
          <p:nvPr/>
        </p:nvSpPr>
        <p:spPr>
          <a:xfrm>
            <a:off x="2900362" y="2785089"/>
            <a:ext cx="6405563" cy="384721"/>
          </a:xfrm>
          <a:prstGeom prst="rect">
            <a:avLst/>
          </a:prstGeom>
          <a:noFill/>
        </p:spPr>
        <p:txBody>
          <a:bodyPr wrap="square" rtlCol="0">
            <a:spAutoFit/>
          </a:bodyPr>
          <a:lstStyle/>
          <a:p>
            <a:pPr algn="ctr"/>
            <a:r>
              <a:rPr lang="fr-CA" sz="1900" b="1" i="0" u="none" strike="noStrike" baseline="0" dirty="0">
                <a:latin typeface="Lato" panose="020F0502020204030203" pitchFamily="34" charset="0"/>
                <a:ea typeface="Lato" panose="020F0502020204030203" pitchFamily="34" charset="0"/>
                <a:cs typeface="Lato" panose="020F0502020204030203" pitchFamily="34" charset="0"/>
              </a:rPr>
              <a:t>En adhérant à la Charte,</a:t>
            </a:r>
            <a:endParaRPr lang="fr-FR" sz="19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615479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rte&#10;&#10;Description générée automatiquement">
            <a:extLst>
              <a:ext uri="{FF2B5EF4-FFF2-40B4-BE49-F238E27FC236}">
                <a16:creationId xmlns:a16="http://schemas.microsoft.com/office/drawing/2014/main" id="{F585CC6C-B23F-4713-80AC-18D773712A41}"/>
              </a:ext>
            </a:extLst>
          </p:cNvPr>
          <p:cNvPicPr>
            <a:picLocks noChangeAspect="1"/>
          </p:cNvPicPr>
          <p:nvPr/>
        </p:nvPicPr>
        <p:blipFill>
          <a:blip r:embed="rId3"/>
          <a:stretch>
            <a:fillRect/>
          </a:stretch>
        </p:blipFill>
        <p:spPr>
          <a:xfrm>
            <a:off x="9525" y="2459"/>
            <a:ext cx="12192000" cy="6500655"/>
          </a:xfrm>
          <a:prstGeom prst="rect">
            <a:avLst/>
          </a:prstGeom>
        </p:spPr>
      </p:pic>
      <p:sp>
        <p:nvSpPr>
          <p:cNvPr id="16" name="Rectangle 15">
            <a:extLst>
              <a:ext uri="{FF2B5EF4-FFF2-40B4-BE49-F238E27FC236}">
                <a16:creationId xmlns:a16="http://schemas.microsoft.com/office/drawing/2014/main" id="{49033F0F-18FF-4FA9-8324-39C857BCB8EA}"/>
              </a:ext>
            </a:extLst>
          </p:cNvPr>
          <p:cNvSpPr/>
          <p:nvPr/>
        </p:nvSpPr>
        <p:spPr>
          <a:xfrm>
            <a:off x="6384581" y="3387386"/>
            <a:ext cx="1816443" cy="1908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10">
            <a:extLst>
              <a:ext uri="{FF2B5EF4-FFF2-40B4-BE49-F238E27FC236}">
                <a16:creationId xmlns:a16="http://schemas.microsoft.com/office/drawing/2014/main" id="{24E6DD98-81B2-4AEC-B21E-ED0CFF6CDBAD}"/>
              </a:ext>
            </a:extLst>
          </p:cNvPr>
          <p:cNvSpPr/>
          <p:nvPr/>
        </p:nvSpPr>
        <p:spPr>
          <a:xfrm>
            <a:off x="7167863" y="2143124"/>
            <a:ext cx="1261762" cy="2066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Rectangle 12">
            <a:extLst>
              <a:ext uri="{FF2B5EF4-FFF2-40B4-BE49-F238E27FC236}">
                <a16:creationId xmlns:a16="http://schemas.microsoft.com/office/drawing/2014/main" id="{6D0D5974-380D-464C-8408-45D4F60387CB}"/>
              </a:ext>
            </a:extLst>
          </p:cNvPr>
          <p:cNvSpPr/>
          <p:nvPr/>
        </p:nvSpPr>
        <p:spPr>
          <a:xfrm>
            <a:off x="4500863" y="1263311"/>
            <a:ext cx="1261762" cy="4286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Rectangle 13">
            <a:extLst>
              <a:ext uri="{FF2B5EF4-FFF2-40B4-BE49-F238E27FC236}">
                <a16:creationId xmlns:a16="http://schemas.microsoft.com/office/drawing/2014/main" id="{EEDE0D81-0774-41DE-8AD7-99E022E6F47D}"/>
              </a:ext>
            </a:extLst>
          </p:cNvPr>
          <p:cNvSpPr/>
          <p:nvPr/>
        </p:nvSpPr>
        <p:spPr>
          <a:xfrm>
            <a:off x="4022381" y="3063536"/>
            <a:ext cx="1816443" cy="1908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Rectangle 14">
            <a:extLst>
              <a:ext uri="{FF2B5EF4-FFF2-40B4-BE49-F238E27FC236}">
                <a16:creationId xmlns:a16="http://schemas.microsoft.com/office/drawing/2014/main" id="{AF31C178-D37C-4592-81EE-5EB5CD311FFC}"/>
              </a:ext>
            </a:extLst>
          </p:cNvPr>
          <p:cNvSpPr/>
          <p:nvPr/>
        </p:nvSpPr>
        <p:spPr>
          <a:xfrm>
            <a:off x="4174781" y="3015911"/>
            <a:ext cx="1816443" cy="1908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Rectangle 19">
            <a:extLst>
              <a:ext uri="{FF2B5EF4-FFF2-40B4-BE49-F238E27FC236}">
                <a16:creationId xmlns:a16="http://schemas.microsoft.com/office/drawing/2014/main" id="{E99F0602-9804-421E-A9E5-194D3326383F}"/>
              </a:ext>
            </a:extLst>
          </p:cNvPr>
          <p:cNvSpPr/>
          <p:nvPr/>
        </p:nvSpPr>
        <p:spPr>
          <a:xfrm>
            <a:off x="3879506" y="5216704"/>
            <a:ext cx="1816443" cy="962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Rectangle 3">
            <a:extLst>
              <a:ext uri="{FF2B5EF4-FFF2-40B4-BE49-F238E27FC236}">
                <a16:creationId xmlns:a16="http://schemas.microsoft.com/office/drawing/2014/main" id="{F8FB683E-7FF7-48D0-A07C-CC1E7205035C}"/>
              </a:ext>
            </a:extLst>
          </p:cNvPr>
          <p:cNvSpPr/>
          <p:nvPr/>
        </p:nvSpPr>
        <p:spPr>
          <a:xfrm>
            <a:off x="9925050" y="1540044"/>
            <a:ext cx="771525" cy="10156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Rectangle 20">
            <a:extLst>
              <a:ext uri="{FF2B5EF4-FFF2-40B4-BE49-F238E27FC236}">
                <a16:creationId xmlns:a16="http://schemas.microsoft.com/office/drawing/2014/main" id="{33605856-133E-4652-9370-91D3E7267501}"/>
              </a:ext>
            </a:extLst>
          </p:cNvPr>
          <p:cNvSpPr/>
          <p:nvPr/>
        </p:nvSpPr>
        <p:spPr>
          <a:xfrm>
            <a:off x="1914525" y="4235619"/>
            <a:ext cx="771525" cy="10156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ZoneTexte 7">
            <a:extLst>
              <a:ext uri="{FF2B5EF4-FFF2-40B4-BE49-F238E27FC236}">
                <a16:creationId xmlns:a16="http://schemas.microsoft.com/office/drawing/2014/main" id="{45BCA07A-644C-9B43-BACA-41B8F21B6DC0}"/>
              </a:ext>
            </a:extLst>
          </p:cNvPr>
          <p:cNvSpPr txBox="1"/>
          <p:nvPr/>
        </p:nvSpPr>
        <p:spPr>
          <a:xfrm>
            <a:off x="2900362" y="4623840"/>
            <a:ext cx="6405563" cy="1292662"/>
          </a:xfrm>
          <a:prstGeom prst="rect">
            <a:avLst/>
          </a:prstGeom>
          <a:noFill/>
        </p:spPr>
        <p:txBody>
          <a:bodyPr wrap="square" rtlCol="0">
            <a:spAutoFit/>
          </a:bodyPr>
          <a:lstStyle/>
          <a:p>
            <a:pPr algn="ctr"/>
            <a:r>
              <a:rPr lang="fr-CA" sz="2400" b="0" i="0" u="none" strike="noStrike" baseline="0" dirty="0">
                <a:solidFill>
                  <a:srgbClr val="00A8AC"/>
                </a:solidFill>
                <a:latin typeface="Lato Black" panose="020F0502020204030203" pitchFamily="34" charset="0"/>
              </a:rPr>
              <a:t> </a:t>
            </a:r>
            <a:r>
              <a:rPr lang="fr-CA" sz="2600" b="1" i="0" u="none" strike="noStrike" baseline="0" dirty="0">
                <a:solidFill>
                  <a:srgbClr val="00A8AC"/>
                </a:solidFill>
                <a:latin typeface="Lato Black" panose="020F0502020204030203" pitchFamily="34" charset="0"/>
              </a:rPr>
              <a:t>Ensemble, soutenons nos enfants pour faire de l’Estrie une région où tous auront la chance de se réaliser pleinement. </a:t>
            </a:r>
            <a:endParaRPr lang="fr-FR" sz="2600" dirty="0">
              <a:solidFill>
                <a:srgbClr val="00A8AC"/>
              </a:solidFill>
              <a:latin typeface="Chalkduster" panose="03050602040202020205" pitchFamily="66" charset="77"/>
            </a:endParaRPr>
          </a:p>
        </p:txBody>
      </p:sp>
      <p:sp>
        <p:nvSpPr>
          <p:cNvPr id="22" name="Rectangle 21">
            <a:extLst>
              <a:ext uri="{FF2B5EF4-FFF2-40B4-BE49-F238E27FC236}">
                <a16:creationId xmlns:a16="http://schemas.microsoft.com/office/drawing/2014/main" id="{7E87B0E8-9D62-4457-8FBD-58935A6A65AF}"/>
              </a:ext>
            </a:extLst>
          </p:cNvPr>
          <p:cNvSpPr/>
          <p:nvPr/>
        </p:nvSpPr>
        <p:spPr>
          <a:xfrm>
            <a:off x="8984485" y="3952875"/>
            <a:ext cx="1016765" cy="1152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Li</a:t>
            </a:r>
          </a:p>
        </p:txBody>
      </p:sp>
      <p:sp>
        <p:nvSpPr>
          <p:cNvPr id="5" name="Rectangle 4">
            <a:extLst>
              <a:ext uri="{FF2B5EF4-FFF2-40B4-BE49-F238E27FC236}">
                <a16:creationId xmlns:a16="http://schemas.microsoft.com/office/drawing/2014/main" id="{A67D4853-B12B-4007-8235-5C50CB5D2728}"/>
              </a:ext>
            </a:extLst>
          </p:cNvPr>
          <p:cNvSpPr/>
          <p:nvPr/>
        </p:nvSpPr>
        <p:spPr>
          <a:xfrm>
            <a:off x="4174781" y="2838450"/>
            <a:ext cx="797269" cy="225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descr="Une image contenant texte&#10;&#10;Description générée automatiquement">
            <a:extLst>
              <a:ext uri="{FF2B5EF4-FFF2-40B4-BE49-F238E27FC236}">
                <a16:creationId xmlns:a16="http://schemas.microsoft.com/office/drawing/2014/main" id="{CB9D6CBD-72A7-4638-9A08-007F93A7E5E7}"/>
              </a:ext>
            </a:extLst>
          </p:cNvPr>
          <p:cNvPicPr>
            <a:picLocks noChangeAspect="1"/>
          </p:cNvPicPr>
          <p:nvPr/>
        </p:nvPicPr>
        <p:blipFill>
          <a:blip r:embed="rId4"/>
          <a:stretch>
            <a:fillRect/>
          </a:stretch>
        </p:blipFill>
        <p:spPr>
          <a:xfrm>
            <a:off x="4402533" y="1655201"/>
            <a:ext cx="3386934" cy="2727658"/>
          </a:xfrm>
          <a:prstGeom prst="rect">
            <a:avLst/>
          </a:prstGeom>
        </p:spPr>
      </p:pic>
    </p:spTree>
    <p:extLst>
      <p:ext uri="{BB962C8B-B14F-4D97-AF65-F5344CB8AC3E}">
        <p14:creationId xmlns:p14="http://schemas.microsoft.com/office/powerpoint/2010/main" val="3565157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rte&#10;&#10;Description générée automatiquement">
            <a:extLst>
              <a:ext uri="{FF2B5EF4-FFF2-40B4-BE49-F238E27FC236}">
                <a16:creationId xmlns:a16="http://schemas.microsoft.com/office/drawing/2014/main" id="{F585CC6C-B23F-4713-80AC-18D773712A41}"/>
              </a:ext>
            </a:extLst>
          </p:cNvPr>
          <p:cNvPicPr>
            <a:picLocks noChangeAspect="1"/>
          </p:cNvPicPr>
          <p:nvPr/>
        </p:nvPicPr>
        <p:blipFill>
          <a:blip r:embed="rId3"/>
          <a:stretch>
            <a:fillRect/>
          </a:stretch>
        </p:blipFill>
        <p:spPr>
          <a:xfrm>
            <a:off x="9525" y="2459"/>
            <a:ext cx="12192000" cy="6500655"/>
          </a:xfrm>
          <a:prstGeom prst="rect">
            <a:avLst/>
          </a:prstGeom>
        </p:spPr>
      </p:pic>
      <p:sp>
        <p:nvSpPr>
          <p:cNvPr id="16" name="Rectangle 15">
            <a:extLst>
              <a:ext uri="{FF2B5EF4-FFF2-40B4-BE49-F238E27FC236}">
                <a16:creationId xmlns:a16="http://schemas.microsoft.com/office/drawing/2014/main" id="{49033F0F-18FF-4FA9-8324-39C857BCB8EA}"/>
              </a:ext>
            </a:extLst>
          </p:cNvPr>
          <p:cNvSpPr/>
          <p:nvPr/>
        </p:nvSpPr>
        <p:spPr>
          <a:xfrm>
            <a:off x="6384581" y="3387386"/>
            <a:ext cx="1816443" cy="1908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10">
            <a:extLst>
              <a:ext uri="{FF2B5EF4-FFF2-40B4-BE49-F238E27FC236}">
                <a16:creationId xmlns:a16="http://schemas.microsoft.com/office/drawing/2014/main" id="{24E6DD98-81B2-4AEC-B21E-ED0CFF6CDBAD}"/>
              </a:ext>
            </a:extLst>
          </p:cNvPr>
          <p:cNvSpPr/>
          <p:nvPr/>
        </p:nvSpPr>
        <p:spPr>
          <a:xfrm>
            <a:off x="7167863" y="2143124"/>
            <a:ext cx="1261762" cy="20669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Rectangle 12">
            <a:extLst>
              <a:ext uri="{FF2B5EF4-FFF2-40B4-BE49-F238E27FC236}">
                <a16:creationId xmlns:a16="http://schemas.microsoft.com/office/drawing/2014/main" id="{6D0D5974-380D-464C-8408-45D4F60387CB}"/>
              </a:ext>
            </a:extLst>
          </p:cNvPr>
          <p:cNvSpPr/>
          <p:nvPr/>
        </p:nvSpPr>
        <p:spPr>
          <a:xfrm>
            <a:off x="4500863" y="1263311"/>
            <a:ext cx="1261762" cy="4286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Rectangle 13">
            <a:extLst>
              <a:ext uri="{FF2B5EF4-FFF2-40B4-BE49-F238E27FC236}">
                <a16:creationId xmlns:a16="http://schemas.microsoft.com/office/drawing/2014/main" id="{EEDE0D81-0774-41DE-8AD7-99E022E6F47D}"/>
              </a:ext>
            </a:extLst>
          </p:cNvPr>
          <p:cNvSpPr/>
          <p:nvPr/>
        </p:nvSpPr>
        <p:spPr>
          <a:xfrm>
            <a:off x="4022381" y="3063536"/>
            <a:ext cx="1816443" cy="1908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5" name="Rectangle 14">
            <a:extLst>
              <a:ext uri="{FF2B5EF4-FFF2-40B4-BE49-F238E27FC236}">
                <a16:creationId xmlns:a16="http://schemas.microsoft.com/office/drawing/2014/main" id="{AF31C178-D37C-4592-81EE-5EB5CD311FFC}"/>
              </a:ext>
            </a:extLst>
          </p:cNvPr>
          <p:cNvSpPr/>
          <p:nvPr/>
        </p:nvSpPr>
        <p:spPr>
          <a:xfrm>
            <a:off x="4174781" y="3015911"/>
            <a:ext cx="1816443" cy="19085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Rectangle 19">
            <a:extLst>
              <a:ext uri="{FF2B5EF4-FFF2-40B4-BE49-F238E27FC236}">
                <a16:creationId xmlns:a16="http://schemas.microsoft.com/office/drawing/2014/main" id="{E99F0602-9804-421E-A9E5-194D3326383F}"/>
              </a:ext>
            </a:extLst>
          </p:cNvPr>
          <p:cNvSpPr/>
          <p:nvPr/>
        </p:nvSpPr>
        <p:spPr>
          <a:xfrm>
            <a:off x="3879506" y="4972051"/>
            <a:ext cx="1816443" cy="13546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4" name="Rectangle 3">
            <a:extLst>
              <a:ext uri="{FF2B5EF4-FFF2-40B4-BE49-F238E27FC236}">
                <a16:creationId xmlns:a16="http://schemas.microsoft.com/office/drawing/2014/main" id="{F8FB683E-7FF7-48D0-A07C-CC1E7205035C}"/>
              </a:ext>
            </a:extLst>
          </p:cNvPr>
          <p:cNvSpPr/>
          <p:nvPr/>
        </p:nvSpPr>
        <p:spPr>
          <a:xfrm>
            <a:off x="9925050" y="1540044"/>
            <a:ext cx="771525" cy="10156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Rectangle 20">
            <a:extLst>
              <a:ext uri="{FF2B5EF4-FFF2-40B4-BE49-F238E27FC236}">
                <a16:creationId xmlns:a16="http://schemas.microsoft.com/office/drawing/2014/main" id="{33605856-133E-4652-9370-91D3E7267501}"/>
              </a:ext>
            </a:extLst>
          </p:cNvPr>
          <p:cNvSpPr/>
          <p:nvPr/>
        </p:nvSpPr>
        <p:spPr>
          <a:xfrm>
            <a:off x="1914525" y="4235619"/>
            <a:ext cx="771525" cy="10156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ZoneTexte 7">
            <a:extLst>
              <a:ext uri="{FF2B5EF4-FFF2-40B4-BE49-F238E27FC236}">
                <a16:creationId xmlns:a16="http://schemas.microsoft.com/office/drawing/2014/main" id="{45BCA07A-644C-9B43-BACA-41B8F21B6DC0}"/>
              </a:ext>
            </a:extLst>
          </p:cNvPr>
          <p:cNvSpPr txBox="1"/>
          <p:nvPr/>
        </p:nvSpPr>
        <p:spPr>
          <a:xfrm>
            <a:off x="2907476" y="5011283"/>
            <a:ext cx="6405563" cy="523220"/>
          </a:xfrm>
          <a:prstGeom prst="rect">
            <a:avLst/>
          </a:prstGeom>
          <a:noFill/>
        </p:spPr>
        <p:txBody>
          <a:bodyPr wrap="square" rtlCol="0">
            <a:spAutoFit/>
          </a:bodyPr>
          <a:lstStyle/>
          <a:p>
            <a:pPr algn="ctr"/>
            <a:r>
              <a:rPr lang="fr-CA" sz="2800" b="1" i="0" strike="noStrike" baseline="0" dirty="0">
                <a:latin typeface="Lato Black" panose="020F0502020204030203" pitchFamily="34" charset="0"/>
                <a:hlinkClick r:id="rId4">
                  <a:extLst>
                    <a:ext uri="{A12FA001-AC4F-418D-AE19-62706E023703}">
                      <ahyp:hlinkClr xmlns:ahyp="http://schemas.microsoft.com/office/drawing/2018/hyperlinkcolor" val="tx"/>
                    </a:ext>
                  </a:extLst>
                </a:hlinkClick>
              </a:rPr>
              <a:t>Voir</a:t>
            </a:r>
            <a:r>
              <a:rPr lang="fr-CA" sz="2800" b="1" i="0" strike="noStrike" baseline="0" dirty="0">
                <a:solidFill>
                  <a:srgbClr val="00A8AC"/>
                </a:solidFill>
                <a:latin typeface="Lato Black" panose="020F0502020204030203" pitchFamily="34" charset="0"/>
                <a:hlinkClick r:id="rId4">
                  <a:extLst>
                    <a:ext uri="{A12FA001-AC4F-418D-AE19-62706E023703}">
                      <ahyp:hlinkClr xmlns:ahyp="http://schemas.microsoft.com/office/drawing/2018/hyperlinkcolor" val="tx"/>
                    </a:ext>
                  </a:extLst>
                </a:hlinkClick>
              </a:rPr>
              <a:t>Grand</a:t>
            </a:r>
            <a:r>
              <a:rPr lang="fr-CA" sz="2800" b="1" i="0" strike="noStrike" baseline="0" dirty="0">
                <a:latin typeface="Lato Black" panose="020F0502020204030203" pitchFamily="34" charset="0"/>
                <a:hlinkClick r:id="rId4">
                  <a:extLst>
                    <a:ext uri="{A12FA001-AC4F-418D-AE19-62706E023703}">
                      <ahyp:hlinkClr xmlns:ahyp="http://schemas.microsoft.com/office/drawing/2018/hyperlinkcolor" val="tx"/>
                    </a:ext>
                  </a:extLst>
                </a:hlinkClick>
              </a:rPr>
              <a:t>PourNos</a:t>
            </a:r>
            <a:r>
              <a:rPr lang="fr-CA" sz="2800" b="1" i="0" strike="noStrike" baseline="0" dirty="0">
                <a:solidFill>
                  <a:srgbClr val="00A8AC"/>
                </a:solidFill>
                <a:latin typeface="Lato Black" panose="020F0502020204030203" pitchFamily="34" charset="0"/>
                <a:hlinkClick r:id="rId4">
                  <a:extLst>
                    <a:ext uri="{A12FA001-AC4F-418D-AE19-62706E023703}">
                      <ahyp:hlinkClr xmlns:ahyp="http://schemas.microsoft.com/office/drawing/2018/hyperlinkcolor" val="tx"/>
                    </a:ext>
                  </a:extLst>
                </a:hlinkClick>
              </a:rPr>
              <a:t>Enfants</a:t>
            </a:r>
            <a:r>
              <a:rPr lang="fr-CA" sz="2800" b="1" i="0" strike="noStrike" baseline="0" dirty="0">
                <a:latin typeface="Lato Black" panose="020F0502020204030203" pitchFamily="34" charset="0"/>
                <a:hlinkClick r:id="rId4">
                  <a:extLst>
                    <a:ext uri="{A12FA001-AC4F-418D-AE19-62706E023703}">
                      <ahyp:hlinkClr xmlns:ahyp="http://schemas.microsoft.com/office/drawing/2018/hyperlinkcolor" val="tx"/>
                    </a:ext>
                  </a:extLst>
                </a:hlinkClick>
              </a:rPr>
              <a:t>.ca </a:t>
            </a:r>
            <a:endParaRPr lang="fr-FR" sz="2800" dirty="0">
              <a:latin typeface="Chalkduster" panose="03050602040202020205" pitchFamily="66" charset="77"/>
            </a:endParaRPr>
          </a:p>
        </p:txBody>
      </p:sp>
      <p:sp>
        <p:nvSpPr>
          <p:cNvPr id="22" name="Rectangle 21">
            <a:extLst>
              <a:ext uri="{FF2B5EF4-FFF2-40B4-BE49-F238E27FC236}">
                <a16:creationId xmlns:a16="http://schemas.microsoft.com/office/drawing/2014/main" id="{7E87B0E8-9D62-4457-8FBD-58935A6A65AF}"/>
              </a:ext>
            </a:extLst>
          </p:cNvPr>
          <p:cNvSpPr/>
          <p:nvPr/>
        </p:nvSpPr>
        <p:spPr>
          <a:xfrm>
            <a:off x="8984485" y="3952875"/>
            <a:ext cx="1016765" cy="1152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Li</a:t>
            </a:r>
          </a:p>
        </p:txBody>
      </p:sp>
      <p:sp>
        <p:nvSpPr>
          <p:cNvPr id="5" name="Rectangle 4">
            <a:extLst>
              <a:ext uri="{FF2B5EF4-FFF2-40B4-BE49-F238E27FC236}">
                <a16:creationId xmlns:a16="http://schemas.microsoft.com/office/drawing/2014/main" id="{A67D4853-B12B-4007-8235-5C50CB5D2728}"/>
              </a:ext>
            </a:extLst>
          </p:cNvPr>
          <p:cNvSpPr/>
          <p:nvPr/>
        </p:nvSpPr>
        <p:spPr>
          <a:xfrm>
            <a:off x="4174781" y="2838450"/>
            <a:ext cx="797269" cy="225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9" name="Espace réservé du contenu 12" descr="Une image contenant texte&#10;&#10;Description générée automatiquement">
            <a:extLst>
              <a:ext uri="{FF2B5EF4-FFF2-40B4-BE49-F238E27FC236}">
                <a16:creationId xmlns:a16="http://schemas.microsoft.com/office/drawing/2014/main" id="{C6E5EFAC-8D8B-4D29-8188-6F87FA4899C5}"/>
              </a:ext>
            </a:extLst>
          </p:cNvPr>
          <p:cNvPicPr>
            <a:picLocks noChangeAspect="1"/>
          </p:cNvPicPr>
          <p:nvPr/>
        </p:nvPicPr>
        <p:blipFill>
          <a:blip r:embed="rId5"/>
          <a:stretch>
            <a:fillRect/>
          </a:stretch>
        </p:blipFill>
        <p:spPr>
          <a:xfrm>
            <a:off x="2324341" y="1749088"/>
            <a:ext cx="7543560" cy="1159578"/>
          </a:xfrm>
          <a:prstGeom prst="rect">
            <a:avLst/>
          </a:prstGeom>
        </p:spPr>
      </p:pic>
      <p:pic>
        <p:nvPicPr>
          <p:cNvPr id="6" name="Image 5" descr="Une image contenant texte&#10;&#10;Description générée automatiquement">
            <a:hlinkClick r:id="rId6"/>
            <a:extLst>
              <a:ext uri="{FF2B5EF4-FFF2-40B4-BE49-F238E27FC236}">
                <a16:creationId xmlns:a16="http://schemas.microsoft.com/office/drawing/2014/main" id="{AD21A729-C530-4A8D-9785-4EB7C008D439}"/>
              </a:ext>
            </a:extLst>
          </p:cNvPr>
          <p:cNvPicPr>
            <a:picLocks noChangeAspect="1"/>
          </p:cNvPicPr>
          <p:nvPr/>
        </p:nvPicPr>
        <p:blipFill>
          <a:blip r:embed="rId7"/>
          <a:stretch>
            <a:fillRect/>
          </a:stretch>
        </p:blipFill>
        <p:spPr>
          <a:xfrm>
            <a:off x="3904814" y="3449491"/>
            <a:ext cx="4400999" cy="850012"/>
          </a:xfrm>
          <a:prstGeom prst="rect">
            <a:avLst/>
          </a:prstGeom>
        </p:spPr>
      </p:pic>
    </p:spTree>
    <p:extLst>
      <p:ext uri="{BB962C8B-B14F-4D97-AF65-F5344CB8AC3E}">
        <p14:creationId xmlns:p14="http://schemas.microsoft.com/office/powerpoint/2010/main" val="2925802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53C6FFA-7E87-434C-A0CA-1E6174796A1F}"/>
              </a:ext>
            </a:extLst>
          </p:cNvPr>
          <p:cNvPicPr>
            <a:picLocks noChangeAspect="1"/>
          </p:cNvPicPr>
          <p:nvPr/>
        </p:nvPicPr>
        <p:blipFill rotWithShape="1">
          <a:blip r:embed="rId2"/>
          <a:srcRect l="32377" t="47256"/>
          <a:stretch/>
        </p:blipFill>
        <p:spPr>
          <a:xfrm>
            <a:off x="7759341" y="4297683"/>
            <a:ext cx="206838" cy="169817"/>
          </a:xfrm>
          <a:prstGeom prst="rect">
            <a:avLst/>
          </a:prstGeom>
        </p:spPr>
      </p:pic>
      <p:pic>
        <p:nvPicPr>
          <p:cNvPr id="20" name="Image 19" descr="Une image contenant texte&#10;&#10;Description générée automatiquement">
            <a:extLst>
              <a:ext uri="{FF2B5EF4-FFF2-40B4-BE49-F238E27FC236}">
                <a16:creationId xmlns:a16="http://schemas.microsoft.com/office/drawing/2014/main" id="{27DE858A-61D7-4C32-A1D7-5952B3D96E75}"/>
              </a:ext>
            </a:extLst>
          </p:cNvPr>
          <p:cNvPicPr>
            <a:picLocks noChangeAspect="1"/>
          </p:cNvPicPr>
          <p:nvPr/>
        </p:nvPicPr>
        <p:blipFill>
          <a:blip r:embed="rId3"/>
          <a:stretch>
            <a:fillRect/>
          </a:stretch>
        </p:blipFill>
        <p:spPr>
          <a:xfrm>
            <a:off x="10251750" y="5567550"/>
            <a:ext cx="2372619" cy="1090426"/>
          </a:xfrm>
          <a:prstGeom prst="rect">
            <a:avLst/>
          </a:prstGeom>
        </p:spPr>
      </p:pic>
      <p:sp>
        <p:nvSpPr>
          <p:cNvPr id="2" name="Rectangle 1">
            <a:extLst>
              <a:ext uri="{FF2B5EF4-FFF2-40B4-BE49-F238E27FC236}">
                <a16:creationId xmlns:a16="http://schemas.microsoft.com/office/drawing/2014/main" id="{638B361D-85F2-4EB4-9E51-3DAF20E3E87A}"/>
              </a:ext>
            </a:extLst>
          </p:cNvPr>
          <p:cNvSpPr/>
          <p:nvPr/>
        </p:nvSpPr>
        <p:spPr>
          <a:xfrm>
            <a:off x="0" y="0"/>
            <a:ext cx="12192000" cy="1371600"/>
          </a:xfrm>
          <a:prstGeom prst="rect">
            <a:avLst/>
          </a:prstGeom>
          <a:solidFill>
            <a:srgbClr val="00A8AC"/>
          </a:solidFill>
          <a:ln>
            <a:solidFill>
              <a:srgbClr val="00A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dirty="0">
                <a:solidFill>
                  <a:schemeClr val="bg1"/>
                </a:solidFill>
              </a:rPr>
              <a:t>	</a:t>
            </a:r>
            <a:r>
              <a:rPr lang="fr-CA" sz="40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Portrait des vulnérabilités en Estrie</a:t>
            </a:r>
          </a:p>
        </p:txBody>
      </p:sp>
      <p:pic>
        <p:nvPicPr>
          <p:cNvPr id="5" name="Image 4">
            <a:extLst>
              <a:ext uri="{FF2B5EF4-FFF2-40B4-BE49-F238E27FC236}">
                <a16:creationId xmlns:a16="http://schemas.microsoft.com/office/drawing/2014/main" id="{6FC2FBD7-9109-4BA2-9C2C-137D0BC18147}"/>
              </a:ext>
            </a:extLst>
          </p:cNvPr>
          <p:cNvPicPr>
            <a:picLocks noChangeAspect="1"/>
          </p:cNvPicPr>
          <p:nvPr/>
        </p:nvPicPr>
        <p:blipFill>
          <a:blip r:embed="rId4"/>
          <a:stretch>
            <a:fillRect/>
          </a:stretch>
        </p:blipFill>
        <p:spPr>
          <a:xfrm>
            <a:off x="2136875" y="5201915"/>
            <a:ext cx="7933900" cy="941198"/>
          </a:xfrm>
          <a:prstGeom prst="rect">
            <a:avLst/>
          </a:prstGeom>
        </p:spPr>
      </p:pic>
      <p:pic>
        <p:nvPicPr>
          <p:cNvPr id="8" name="Image 7">
            <a:extLst>
              <a:ext uri="{FF2B5EF4-FFF2-40B4-BE49-F238E27FC236}">
                <a16:creationId xmlns:a16="http://schemas.microsoft.com/office/drawing/2014/main" id="{F54B9368-635D-47B2-A83B-1470CCF269DF}"/>
              </a:ext>
            </a:extLst>
          </p:cNvPr>
          <p:cNvPicPr>
            <a:picLocks noChangeAspect="1"/>
          </p:cNvPicPr>
          <p:nvPr/>
        </p:nvPicPr>
        <p:blipFill>
          <a:blip r:embed="rId5"/>
          <a:stretch>
            <a:fillRect/>
          </a:stretch>
        </p:blipFill>
        <p:spPr>
          <a:xfrm>
            <a:off x="10025531" y="119310"/>
            <a:ext cx="1431801" cy="1252290"/>
          </a:xfrm>
          <a:prstGeom prst="rect">
            <a:avLst/>
          </a:prstGeom>
        </p:spPr>
      </p:pic>
      <p:pic>
        <p:nvPicPr>
          <p:cNvPr id="6" name="Image 5">
            <a:extLst>
              <a:ext uri="{FF2B5EF4-FFF2-40B4-BE49-F238E27FC236}">
                <a16:creationId xmlns:a16="http://schemas.microsoft.com/office/drawing/2014/main" id="{0ECB5831-CEE9-D8CD-C867-4641C18B4D3A}"/>
              </a:ext>
            </a:extLst>
          </p:cNvPr>
          <p:cNvPicPr>
            <a:picLocks noChangeAspect="1"/>
          </p:cNvPicPr>
          <p:nvPr/>
        </p:nvPicPr>
        <p:blipFill>
          <a:blip r:embed="rId6"/>
          <a:stretch>
            <a:fillRect/>
          </a:stretch>
        </p:blipFill>
        <p:spPr>
          <a:xfrm>
            <a:off x="2788105" y="1371600"/>
            <a:ext cx="6615790" cy="3799023"/>
          </a:xfrm>
          <a:prstGeom prst="rect">
            <a:avLst/>
          </a:prstGeom>
        </p:spPr>
      </p:pic>
    </p:spTree>
    <p:extLst>
      <p:ext uri="{BB962C8B-B14F-4D97-AF65-F5344CB8AC3E}">
        <p14:creationId xmlns:p14="http://schemas.microsoft.com/office/powerpoint/2010/main" val="1363437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86470D-2758-5840-B603-821ECC75C9FE}"/>
              </a:ext>
            </a:extLst>
          </p:cNvPr>
          <p:cNvSpPr/>
          <p:nvPr/>
        </p:nvSpPr>
        <p:spPr>
          <a:xfrm>
            <a:off x="785812" y="4257202"/>
            <a:ext cx="1765140" cy="1200329"/>
          </a:xfrm>
          <a:prstGeom prst="rect">
            <a:avLst/>
          </a:prstGeom>
        </p:spPr>
        <p:txBody>
          <a:bodyPr wrap="square">
            <a:spAutoFit/>
          </a:bodyPr>
          <a:lstStyle/>
          <a:p>
            <a:pPr algn="ctr"/>
            <a:r>
              <a:rPr lang="fr-CA" dirty="0">
                <a:solidFill>
                  <a:srgbClr val="000000"/>
                </a:solidFill>
                <a:latin typeface="Lato" panose="020F0502020204030203" pitchFamily="34" charset="0"/>
                <a:ea typeface="Lato" panose="020F0502020204030203" pitchFamily="34" charset="0"/>
                <a:cs typeface="Lato" panose="020F0502020204030203" pitchFamily="34" charset="0"/>
              </a:rPr>
              <a:t>Avoir des parents </a:t>
            </a:r>
            <a:r>
              <a:rPr lang="fr-CA" b="1" dirty="0">
                <a:solidFill>
                  <a:srgbClr val="000000"/>
                </a:solidFill>
                <a:latin typeface="Lato" panose="020F0502020204030203" pitchFamily="34" charset="0"/>
                <a:ea typeface="Lato" panose="020F0502020204030203" pitchFamily="34" charset="0"/>
                <a:cs typeface="Lato" panose="020F0502020204030203" pitchFamily="34" charset="0"/>
              </a:rPr>
              <a:t>faiblement scolarisés</a:t>
            </a:r>
            <a:endParaRPr lang="fr-FR" b="1" dirty="0">
              <a:latin typeface="Lato" panose="020F0502020204030203" pitchFamily="34" charset="0"/>
              <a:ea typeface="Lato" panose="020F0502020204030203" pitchFamily="34" charset="0"/>
              <a:cs typeface="Lato" panose="020F0502020204030203" pitchFamily="34" charset="0"/>
            </a:endParaRPr>
          </a:p>
        </p:txBody>
      </p:sp>
      <p:pic>
        <p:nvPicPr>
          <p:cNvPr id="20" name="Image 19" descr="Une image contenant texte&#10;&#10;Description générée automatiquement">
            <a:extLst>
              <a:ext uri="{FF2B5EF4-FFF2-40B4-BE49-F238E27FC236}">
                <a16:creationId xmlns:a16="http://schemas.microsoft.com/office/drawing/2014/main" id="{27DE858A-61D7-4C32-A1D7-5952B3D96E75}"/>
              </a:ext>
            </a:extLst>
          </p:cNvPr>
          <p:cNvPicPr>
            <a:picLocks noChangeAspect="1"/>
          </p:cNvPicPr>
          <p:nvPr/>
        </p:nvPicPr>
        <p:blipFill>
          <a:blip r:embed="rId2"/>
          <a:stretch>
            <a:fillRect/>
          </a:stretch>
        </p:blipFill>
        <p:spPr>
          <a:xfrm>
            <a:off x="10251750" y="5567550"/>
            <a:ext cx="2372619" cy="1090426"/>
          </a:xfrm>
          <a:prstGeom prst="rect">
            <a:avLst/>
          </a:prstGeom>
        </p:spPr>
      </p:pic>
      <p:sp>
        <p:nvSpPr>
          <p:cNvPr id="2" name="Rectangle 1">
            <a:extLst>
              <a:ext uri="{FF2B5EF4-FFF2-40B4-BE49-F238E27FC236}">
                <a16:creationId xmlns:a16="http://schemas.microsoft.com/office/drawing/2014/main" id="{638B361D-85F2-4EB4-9E51-3DAF20E3E87A}"/>
              </a:ext>
            </a:extLst>
          </p:cNvPr>
          <p:cNvSpPr/>
          <p:nvPr/>
        </p:nvSpPr>
        <p:spPr>
          <a:xfrm>
            <a:off x="0" y="0"/>
            <a:ext cx="12192000" cy="1371600"/>
          </a:xfrm>
          <a:prstGeom prst="rect">
            <a:avLst/>
          </a:prstGeom>
          <a:solidFill>
            <a:srgbClr val="00A8AC"/>
          </a:solidFill>
          <a:ln>
            <a:solidFill>
              <a:srgbClr val="00A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dirty="0">
                <a:solidFill>
                  <a:schemeClr val="bg1"/>
                </a:solidFill>
              </a:rPr>
              <a:t>	</a:t>
            </a:r>
            <a:r>
              <a:rPr lang="fr-CA" sz="4000" b="1" dirty="0">
                <a:solidFill>
                  <a:schemeClr val="bg1"/>
                </a:solidFill>
                <a:latin typeface="Lato Black" panose="020F0502020204030203" pitchFamily="34" charset="0"/>
                <a:ea typeface="Lato Black" panose="020F0502020204030203" pitchFamily="34" charset="0"/>
                <a:cs typeface="Lato Black" panose="020F0502020204030203" pitchFamily="34" charset="0"/>
              </a:rPr>
              <a:t>Portrait des vulnérabilités en Estrie</a:t>
            </a:r>
          </a:p>
        </p:txBody>
      </p:sp>
      <p:sp>
        <p:nvSpPr>
          <p:cNvPr id="6" name="Rectangle 5">
            <a:extLst>
              <a:ext uri="{FF2B5EF4-FFF2-40B4-BE49-F238E27FC236}">
                <a16:creationId xmlns:a16="http://schemas.microsoft.com/office/drawing/2014/main" id="{43121C76-09AE-47D7-80D6-3A06DD6FCDE9}"/>
              </a:ext>
            </a:extLst>
          </p:cNvPr>
          <p:cNvSpPr/>
          <p:nvPr/>
        </p:nvSpPr>
        <p:spPr>
          <a:xfrm>
            <a:off x="1233487" y="1859340"/>
            <a:ext cx="9729788" cy="1477328"/>
          </a:xfrm>
          <a:prstGeom prst="rect">
            <a:avLst/>
          </a:prstGeom>
        </p:spPr>
        <p:txBody>
          <a:bodyPr wrap="square">
            <a:spAutoFit/>
          </a:bodyPr>
          <a:lstStyle/>
          <a:p>
            <a:pPr algn="ctr">
              <a:spcAft>
                <a:spcPts val="1200"/>
              </a:spcAft>
            </a:pPr>
            <a:r>
              <a:rPr lang="fr-CA" sz="3000" b="1" dirty="0">
                <a:solidFill>
                  <a:srgbClr val="C40830"/>
                </a:solidFill>
                <a:latin typeface="Lato" panose="020F0502020204030203" pitchFamily="34" charset="0"/>
                <a:ea typeface="Lato" panose="020F0502020204030203" pitchFamily="34" charset="0"/>
                <a:cs typeface="Lato" panose="020F0502020204030203" pitchFamily="34" charset="0"/>
              </a:rPr>
              <a:t>Facteurs de vulnérabilité </a:t>
            </a:r>
          </a:p>
          <a:p>
            <a:pPr marL="342900" indent="-342900">
              <a:spcAft>
                <a:spcPts val="1200"/>
              </a:spcAft>
              <a:buFont typeface="Arial" panose="020B0604020202020204" pitchFamily="34" charset="0"/>
              <a:buChar char="•"/>
            </a:pPr>
            <a:endParaRPr lang="fr-CA" sz="2000" b="1" dirty="0">
              <a:solidFill>
                <a:srgbClr val="C40830"/>
              </a:solidFill>
              <a:latin typeface="Lato" panose="020F0502020204030203" pitchFamily="34" charset="0"/>
              <a:ea typeface="Lato" panose="020F0502020204030203" pitchFamily="34" charset="0"/>
              <a:cs typeface="Lato" panose="020F0502020204030203" pitchFamily="34" charset="0"/>
            </a:endParaRPr>
          </a:p>
          <a:p>
            <a:pPr>
              <a:spcAft>
                <a:spcPts val="1200"/>
              </a:spcAft>
            </a:pPr>
            <a:endParaRPr lang="fr-CA" sz="2000" dirty="0">
              <a:solidFill>
                <a:srgbClr val="C40830"/>
              </a:solidFill>
              <a:latin typeface="Lato" panose="020F0502020204030203" pitchFamily="34" charset="0"/>
              <a:ea typeface="Lato" panose="020F0502020204030203" pitchFamily="34" charset="0"/>
              <a:cs typeface="Lato" panose="020F0502020204030203" pitchFamily="34" charset="0"/>
            </a:endParaRPr>
          </a:p>
        </p:txBody>
      </p:sp>
      <p:pic>
        <p:nvPicPr>
          <p:cNvPr id="5" name="Image 4">
            <a:extLst>
              <a:ext uri="{FF2B5EF4-FFF2-40B4-BE49-F238E27FC236}">
                <a16:creationId xmlns:a16="http://schemas.microsoft.com/office/drawing/2014/main" id="{E83B57B7-E159-4795-9530-2FF8AE7721F9}"/>
              </a:ext>
            </a:extLst>
          </p:cNvPr>
          <p:cNvPicPr>
            <a:picLocks noChangeAspect="1"/>
          </p:cNvPicPr>
          <p:nvPr/>
        </p:nvPicPr>
        <p:blipFill>
          <a:blip r:embed="rId3"/>
          <a:stretch>
            <a:fillRect/>
          </a:stretch>
        </p:blipFill>
        <p:spPr>
          <a:xfrm>
            <a:off x="1043174" y="2971800"/>
            <a:ext cx="1261875" cy="1172720"/>
          </a:xfrm>
          <a:prstGeom prst="rect">
            <a:avLst/>
          </a:prstGeom>
        </p:spPr>
      </p:pic>
      <p:pic>
        <p:nvPicPr>
          <p:cNvPr id="8" name="Image 7">
            <a:extLst>
              <a:ext uri="{FF2B5EF4-FFF2-40B4-BE49-F238E27FC236}">
                <a16:creationId xmlns:a16="http://schemas.microsoft.com/office/drawing/2014/main" id="{81965F0C-71CE-4D74-8DE0-741F28226A15}"/>
              </a:ext>
            </a:extLst>
          </p:cNvPr>
          <p:cNvPicPr>
            <a:picLocks noChangeAspect="1"/>
          </p:cNvPicPr>
          <p:nvPr/>
        </p:nvPicPr>
        <p:blipFill>
          <a:blip r:embed="rId4"/>
          <a:stretch>
            <a:fillRect/>
          </a:stretch>
        </p:blipFill>
        <p:spPr>
          <a:xfrm>
            <a:off x="3278718" y="2971800"/>
            <a:ext cx="1182933" cy="1189198"/>
          </a:xfrm>
          <a:prstGeom prst="rect">
            <a:avLst/>
          </a:prstGeom>
        </p:spPr>
      </p:pic>
      <p:pic>
        <p:nvPicPr>
          <p:cNvPr id="11" name="Image 10">
            <a:extLst>
              <a:ext uri="{FF2B5EF4-FFF2-40B4-BE49-F238E27FC236}">
                <a16:creationId xmlns:a16="http://schemas.microsoft.com/office/drawing/2014/main" id="{1E815F10-123C-4359-B4A8-05ADAA955F4D}"/>
              </a:ext>
            </a:extLst>
          </p:cNvPr>
          <p:cNvPicPr>
            <a:picLocks noChangeAspect="1"/>
          </p:cNvPicPr>
          <p:nvPr/>
        </p:nvPicPr>
        <p:blipFill>
          <a:blip r:embed="rId5"/>
          <a:stretch>
            <a:fillRect/>
          </a:stretch>
        </p:blipFill>
        <p:spPr>
          <a:xfrm>
            <a:off x="5536001" y="2971800"/>
            <a:ext cx="1121974" cy="1231507"/>
          </a:xfrm>
          <a:prstGeom prst="rect">
            <a:avLst/>
          </a:prstGeom>
        </p:spPr>
      </p:pic>
      <p:pic>
        <p:nvPicPr>
          <p:cNvPr id="13" name="Image 12">
            <a:extLst>
              <a:ext uri="{FF2B5EF4-FFF2-40B4-BE49-F238E27FC236}">
                <a16:creationId xmlns:a16="http://schemas.microsoft.com/office/drawing/2014/main" id="{0AEE7F87-C76F-4AC9-B984-D458024C38DC}"/>
              </a:ext>
            </a:extLst>
          </p:cNvPr>
          <p:cNvPicPr>
            <a:picLocks noChangeAspect="1"/>
          </p:cNvPicPr>
          <p:nvPr/>
        </p:nvPicPr>
        <p:blipFill>
          <a:blip r:embed="rId6"/>
          <a:stretch>
            <a:fillRect/>
          </a:stretch>
        </p:blipFill>
        <p:spPr>
          <a:xfrm>
            <a:off x="7635489" y="2902458"/>
            <a:ext cx="1260861" cy="1225317"/>
          </a:xfrm>
          <a:prstGeom prst="rect">
            <a:avLst/>
          </a:prstGeom>
        </p:spPr>
      </p:pic>
      <p:pic>
        <p:nvPicPr>
          <p:cNvPr id="15" name="Image 14">
            <a:extLst>
              <a:ext uri="{FF2B5EF4-FFF2-40B4-BE49-F238E27FC236}">
                <a16:creationId xmlns:a16="http://schemas.microsoft.com/office/drawing/2014/main" id="{BA7F8870-E07D-48AE-AF4E-FDAAFEEF5C22}"/>
              </a:ext>
            </a:extLst>
          </p:cNvPr>
          <p:cNvPicPr>
            <a:picLocks noChangeAspect="1"/>
          </p:cNvPicPr>
          <p:nvPr/>
        </p:nvPicPr>
        <p:blipFill>
          <a:blip r:embed="rId7"/>
          <a:stretch>
            <a:fillRect/>
          </a:stretch>
        </p:blipFill>
        <p:spPr>
          <a:xfrm>
            <a:off x="9855394" y="2971800"/>
            <a:ext cx="945956" cy="1159384"/>
          </a:xfrm>
          <a:prstGeom prst="rect">
            <a:avLst/>
          </a:prstGeom>
        </p:spPr>
      </p:pic>
      <p:sp>
        <p:nvSpPr>
          <p:cNvPr id="17" name="Rectangle 16">
            <a:extLst>
              <a:ext uri="{FF2B5EF4-FFF2-40B4-BE49-F238E27FC236}">
                <a16:creationId xmlns:a16="http://schemas.microsoft.com/office/drawing/2014/main" id="{F0B1B6E9-0432-4E3E-919A-AA9B60910C94}"/>
              </a:ext>
            </a:extLst>
          </p:cNvPr>
          <p:cNvSpPr/>
          <p:nvPr/>
        </p:nvSpPr>
        <p:spPr>
          <a:xfrm>
            <a:off x="2999100" y="4268475"/>
            <a:ext cx="1765140" cy="923330"/>
          </a:xfrm>
          <a:prstGeom prst="rect">
            <a:avLst/>
          </a:prstGeom>
        </p:spPr>
        <p:txBody>
          <a:bodyPr wrap="square">
            <a:spAutoFit/>
          </a:bodyPr>
          <a:lstStyle/>
          <a:p>
            <a:pPr algn="ctr"/>
            <a:r>
              <a:rPr lang="fr-CA" dirty="0">
                <a:solidFill>
                  <a:srgbClr val="000000"/>
                </a:solidFill>
                <a:latin typeface="Lato" panose="020F0502020204030203" pitchFamily="34" charset="0"/>
                <a:ea typeface="Lato" panose="020F0502020204030203" pitchFamily="34" charset="0"/>
                <a:cs typeface="Lato" panose="020F0502020204030203" pitchFamily="34" charset="0"/>
              </a:rPr>
              <a:t>Vivre dans une famille à </a:t>
            </a:r>
            <a:r>
              <a:rPr lang="fr-CA" b="1" dirty="0">
                <a:solidFill>
                  <a:srgbClr val="000000"/>
                </a:solidFill>
                <a:latin typeface="Lato" panose="020F0502020204030203" pitchFamily="34" charset="0"/>
                <a:ea typeface="Lato" panose="020F0502020204030203" pitchFamily="34" charset="0"/>
                <a:cs typeface="Lato" panose="020F0502020204030203" pitchFamily="34" charset="0"/>
              </a:rPr>
              <a:t>faible revenu</a:t>
            </a:r>
            <a:endParaRPr lang="fr-FR" b="1" dirty="0">
              <a:latin typeface="Lato" panose="020F0502020204030203" pitchFamily="34" charset="0"/>
              <a:ea typeface="Lato" panose="020F0502020204030203" pitchFamily="34" charset="0"/>
              <a:cs typeface="Lato" panose="020F0502020204030203" pitchFamily="34" charset="0"/>
            </a:endParaRPr>
          </a:p>
        </p:txBody>
      </p:sp>
      <p:sp>
        <p:nvSpPr>
          <p:cNvPr id="18" name="Rectangle 17">
            <a:extLst>
              <a:ext uri="{FF2B5EF4-FFF2-40B4-BE49-F238E27FC236}">
                <a16:creationId xmlns:a16="http://schemas.microsoft.com/office/drawing/2014/main" id="{CF2EE368-82D7-41BA-847B-135C5533A8FC}"/>
              </a:ext>
            </a:extLst>
          </p:cNvPr>
          <p:cNvSpPr/>
          <p:nvPr/>
        </p:nvSpPr>
        <p:spPr>
          <a:xfrm>
            <a:off x="5221676" y="4274504"/>
            <a:ext cx="1765140" cy="923330"/>
          </a:xfrm>
          <a:prstGeom prst="rect">
            <a:avLst/>
          </a:prstGeom>
        </p:spPr>
        <p:txBody>
          <a:bodyPr wrap="square">
            <a:spAutoFit/>
          </a:bodyPr>
          <a:lstStyle/>
          <a:p>
            <a:pPr algn="ctr"/>
            <a:r>
              <a:rPr lang="fr-CA" dirty="0">
                <a:solidFill>
                  <a:srgbClr val="000000"/>
                </a:solidFill>
                <a:latin typeface="Lato" panose="020F0502020204030203" pitchFamily="34" charset="0"/>
                <a:ea typeface="Lato" panose="020F0502020204030203" pitchFamily="34" charset="0"/>
                <a:cs typeface="Lato" panose="020F0502020204030203" pitchFamily="34" charset="0"/>
              </a:rPr>
              <a:t>Être né à </a:t>
            </a:r>
            <a:r>
              <a:rPr lang="fr-CA" b="1" dirty="0">
                <a:solidFill>
                  <a:srgbClr val="000000"/>
                </a:solidFill>
                <a:latin typeface="Lato" panose="020F0502020204030203" pitchFamily="34" charset="0"/>
                <a:ea typeface="Lato" panose="020F0502020204030203" pitchFamily="34" charset="0"/>
                <a:cs typeface="Lato" panose="020F0502020204030203" pitchFamily="34" charset="0"/>
              </a:rPr>
              <a:t>l’extérieur du Canada</a:t>
            </a:r>
            <a:endParaRPr lang="fr-FR" b="1" dirty="0">
              <a:latin typeface="Lato" panose="020F0502020204030203" pitchFamily="34" charset="0"/>
              <a:ea typeface="Lato" panose="020F0502020204030203" pitchFamily="34" charset="0"/>
              <a:cs typeface="Lato" panose="020F0502020204030203" pitchFamily="34" charset="0"/>
            </a:endParaRPr>
          </a:p>
        </p:txBody>
      </p:sp>
      <p:sp>
        <p:nvSpPr>
          <p:cNvPr id="19" name="Rectangle 18">
            <a:extLst>
              <a:ext uri="{FF2B5EF4-FFF2-40B4-BE49-F238E27FC236}">
                <a16:creationId xmlns:a16="http://schemas.microsoft.com/office/drawing/2014/main" id="{DC51D4EF-3098-46F8-BB0F-8EEB7374B4C8}"/>
              </a:ext>
            </a:extLst>
          </p:cNvPr>
          <p:cNvSpPr/>
          <p:nvPr/>
        </p:nvSpPr>
        <p:spPr>
          <a:xfrm>
            <a:off x="7387839" y="4274504"/>
            <a:ext cx="1765140" cy="923330"/>
          </a:xfrm>
          <a:prstGeom prst="rect">
            <a:avLst/>
          </a:prstGeom>
        </p:spPr>
        <p:txBody>
          <a:bodyPr wrap="square">
            <a:spAutoFit/>
          </a:bodyPr>
          <a:lstStyle/>
          <a:p>
            <a:pPr algn="ctr"/>
            <a:r>
              <a:rPr lang="fr-CA" dirty="0">
                <a:solidFill>
                  <a:srgbClr val="000000"/>
                </a:solidFill>
                <a:latin typeface="Lato" panose="020F0502020204030203" pitchFamily="34" charset="0"/>
                <a:ea typeface="Lato" panose="020F0502020204030203" pitchFamily="34" charset="0"/>
                <a:cs typeface="Lato" panose="020F0502020204030203" pitchFamily="34" charset="0"/>
              </a:rPr>
              <a:t>Avoir l’</a:t>
            </a:r>
            <a:r>
              <a:rPr lang="fr-CA" b="1" dirty="0">
                <a:solidFill>
                  <a:srgbClr val="000000"/>
                </a:solidFill>
                <a:latin typeface="Lato" panose="020F0502020204030203" pitchFamily="34" charset="0"/>
                <a:ea typeface="Lato" panose="020F0502020204030203" pitchFamily="34" charset="0"/>
                <a:cs typeface="Lato" panose="020F0502020204030203" pitchFamily="34" charset="0"/>
              </a:rPr>
              <a:t>anglais</a:t>
            </a:r>
            <a:r>
              <a:rPr lang="fr-CA" dirty="0">
                <a:solidFill>
                  <a:srgbClr val="000000"/>
                </a:solidFill>
                <a:latin typeface="Lato" panose="020F0502020204030203" pitchFamily="34" charset="0"/>
                <a:ea typeface="Lato" panose="020F0502020204030203" pitchFamily="34" charset="0"/>
                <a:cs typeface="Lato" panose="020F0502020204030203" pitchFamily="34" charset="0"/>
              </a:rPr>
              <a:t> comme langue maternelle</a:t>
            </a:r>
            <a:endParaRPr lang="fr-FR" b="1" dirty="0">
              <a:latin typeface="Lato" panose="020F0502020204030203" pitchFamily="34" charset="0"/>
              <a:ea typeface="Lato" panose="020F0502020204030203" pitchFamily="34" charset="0"/>
              <a:cs typeface="Lato" panose="020F0502020204030203" pitchFamily="34" charset="0"/>
            </a:endParaRPr>
          </a:p>
        </p:txBody>
      </p:sp>
      <p:sp>
        <p:nvSpPr>
          <p:cNvPr id="21" name="Rectangle 20">
            <a:extLst>
              <a:ext uri="{FF2B5EF4-FFF2-40B4-BE49-F238E27FC236}">
                <a16:creationId xmlns:a16="http://schemas.microsoft.com/office/drawing/2014/main" id="{3E1E1636-10BA-490B-86C7-B729E22E0306}"/>
              </a:ext>
            </a:extLst>
          </p:cNvPr>
          <p:cNvSpPr/>
          <p:nvPr/>
        </p:nvSpPr>
        <p:spPr>
          <a:xfrm>
            <a:off x="9568331" y="4257202"/>
            <a:ext cx="1500188" cy="646331"/>
          </a:xfrm>
          <a:prstGeom prst="rect">
            <a:avLst/>
          </a:prstGeom>
        </p:spPr>
        <p:txBody>
          <a:bodyPr wrap="square">
            <a:spAutoFit/>
          </a:bodyPr>
          <a:lstStyle/>
          <a:p>
            <a:pPr algn="ctr"/>
            <a:r>
              <a:rPr lang="fr-CA" dirty="0">
                <a:solidFill>
                  <a:srgbClr val="000000"/>
                </a:solidFill>
                <a:latin typeface="Lato" panose="020F0502020204030203" pitchFamily="34" charset="0"/>
                <a:ea typeface="Lato" panose="020F0502020204030203" pitchFamily="34" charset="0"/>
                <a:cs typeface="Lato" panose="020F0502020204030203" pitchFamily="34" charset="0"/>
              </a:rPr>
              <a:t>Être un </a:t>
            </a:r>
            <a:r>
              <a:rPr lang="fr-CA" b="1" dirty="0">
                <a:solidFill>
                  <a:srgbClr val="000000"/>
                </a:solidFill>
                <a:latin typeface="Lato" panose="020F0502020204030203" pitchFamily="34" charset="0"/>
                <a:ea typeface="Lato" panose="020F0502020204030203" pitchFamily="34" charset="0"/>
                <a:cs typeface="Lato" panose="020F0502020204030203" pitchFamily="34" charset="0"/>
              </a:rPr>
              <a:t>garçon</a:t>
            </a:r>
            <a:endParaRPr lang="fr-FR" b="1" dirty="0">
              <a:latin typeface="Lato" panose="020F0502020204030203" pitchFamily="34" charset="0"/>
              <a:ea typeface="Lato" panose="020F0502020204030203" pitchFamily="34" charset="0"/>
              <a:cs typeface="Lato" panose="020F0502020204030203" pitchFamily="34" charset="0"/>
            </a:endParaRPr>
          </a:p>
        </p:txBody>
      </p:sp>
      <p:pic>
        <p:nvPicPr>
          <p:cNvPr id="22" name="Image 21">
            <a:extLst>
              <a:ext uri="{FF2B5EF4-FFF2-40B4-BE49-F238E27FC236}">
                <a16:creationId xmlns:a16="http://schemas.microsoft.com/office/drawing/2014/main" id="{60DE4426-A0C7-46E6-AA42-95D458FCD3A4}"/>
              </a:ext>
            </a:extLst>
          </p:cNvPr>
          <p:cNvPicPr>
            <a:picLocks noChangeAspect="1"/>
          </p:cNvPicPr>
          <p:nvPr/>
        </p:nvPicPr>
        <p:blipFill>
          <a:blip r:embed="rId8"/>
          <a:stretch>
            <a:fillRect/>
          </a:stretch>
        </p:blipFill>
        <p:spPr>
          <a:xfrm>
            <a:off x="10025531" y="119310"/>
            <a:ext cx="1431801" cy="1252290"/>
          </a:xfrm>
          <a:prstGeom prst="rect">
            <a:avLst/>
          </a:prstGeom>
        </p:spPr>
      </p:pic>
    </p:spTree>
    <p:extLst>
      <p:ext uri="{BB962C8B-B14F-4D97-AF65-F5344CB8AC3E}">
        <p14:creationId xmlns:p14="http://schemas.microsoft.com/office/powerpoint/2010/main" val="1342451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86470D-2758-5840-B603-821ECC75C9FE}"/>
              </a:ext>
            </a:extLst>
          </p:cNvPr>
          <p:cNvSpPr/>
          <p:nvPr/>
        </p:nvSpPr>
        <p:spPr>
          <a:xfrm>
            <a:off x="2276474" y="4703602"/>
            <a:ext cx="7639051" cy="1261884"/>
          </a:xfrm>
          <a:prstGeom prst="rect">
            <a:avLst/>
          </a:prstGeom>
        </p:spPr>
        <p:txBody>
          <a:bodyPr wrap="square">
            <a:spAutoFit/>
          </a:bodyPr>
          <a:lstStyle/>
          <a:p>
            <a:pPr algn="just"/>
            <a:r>
              <a:rPr lang="fr-CA" sz="1900" dirty="0">
                <a:solidFill>
                  <a:srgbClr val="000000"/>
                </a:solidFill>
                <a:latin typeface="Lato" panose="020F0502020204030203" pitchFamily="34" charset="0"/>
                <a:ea typeface="Lato" panose="020F0502020204030203" pitchFamily="34" charset="0"/>
                <a:cs typeface="Lato" panose="020F0502020204030203" pitchFamily="34" charset="0"/>
              </a:rPr>
              <a:t>Pour atteindre cette cible, la </a:t>
            </a:r>
            <a:r>
              <a:rPr lang="fr-CA" sz="1900" dirty="0">
                <a:latin typeface="Lato" panose="020F0502020204030203" pitchFamily="34" charset="0"/>
                <a:ea typeface="Lato" panose="020F0502020204030203" pitchFamily="34" charset="0"/>
                <a:cs typeface="Lato" panose="020F0502020204030203" pitchFamily="34" charset="0"/>
              </a:rPr>
              <a:t>Charte</a:t>
            </a:r>
            <a:r>
              <a:rPr lang="fr-CA" sz="1900" dirty="0">
                <a:solidFill>
                  <a:srgbClr val="000000"/>
                </a:solidFill>
                <a:latin typeface="Lato" panose="020F0502020204030203" pitchFamily="34" charset="0"/>
                <a:ea typeface="Lato" panose="020F0502020204030203" pitchFamily="34" charset="0"/>
                <a:cs typeface="Lato" panose="020F0502020204030203" pitchFamily="34" charset="0"/>
              </a:rPr>
              <a:t> vise à </a:t>
            </a:r>
            <a:r>
              <a:rPr lang="fr-CA" sz="1900" b="1" dirty="0">
                <a:solidFill>
                  <a:srgbClr val="00A8AC"/>
                </a:solidFill>
                <a:latin typeface="Lato" panose="020F0502020204030203" pitchFamily="34" charset="0"/>
                <a:ea typeface="Lato" panose="020F0502020204030203" pitchFamily="34" charset="0"/>
                <a:cs typeface="Lato" panose="020F0502020204030203" pitchFamily="34" charset="0"/>
              </a:rPr>
              <a:t>mobiliser tous les acteurs et sympathisants de l’enfance</a:t>
            </a:r>
            <a:r>
              <a:rPr lang="fr-CA" sz="1900" b="1" dirty="0">
                <a:solidFill>
                  <a:srgbClr val="000000"/>
                </a:solidFill>
                <a:latin typeface="Lato" panose="020F0502020204030203" pitchFamily="34" charset="0"/>
                <a:ea typeface="Lato" panose="020F0502020204030203" pitchFamily="34" charset="0"/>
                <a:cs typeface="Lato" panose="020F0502020204030203" pitchFamily="34" charset="0"/>
              </a:rPr>
              <a:t> </a:t>
            </a:r>
            <a:r>
              <a:rPr lang="fr-CA" sz="1900" dirty="0">
                <a:solidFill>
                  <a:srgbClr val="000000"/>
                </a:solidFill>
                <a:latin typeface="Lato" panose="020F0502020204030203" pitchFamily="34" charset="0"/>
                <a:ea typeface="Lato" panose="020F0502020204030203" pitchFamily="34" charset="0"/>
                <a:cs typeface="Lato" panose="020F0502020204030203" pitchFamily="34" charset="0"/>
              </a:rPr>
              <a:t>de la région autour de </a:t>
            </a:r>
            <a:r>
              <a:rPr lang="fr-CA" sz="1900" b="1" dirty="0">
                <a:solidFill>
                  <a:srgbClr val="00A8AC"/>
                </a:solidFill>
                <a:latin typeface="Lato" panose="020F0502020204030203" pitchFamily="34" charset="0"/>
                <a:ea typeface="Lato" panose="020F0502020204030203" pitchFamily="34" charset="0"/>
                <a:cs typeface="Lato" panose="020F0502020204030203" pitchFamily="34" charset="0"/>
              </a:rPr>
              <a:t>4 principes d’action et 4 engagements</a:t>
            </a:r>
            <a:r>
              <a:rPr lang="fr-CA" sz="1900" dirty="0">
                <a:solidFill>
                  <a:srgbClr val="000000"/>
                </a:solidFill>
                <a:latin typeface="Lato" panose="020F0502020204030203" pitchFamily="34" charset="0"/>
                <a:ea typeface="Lato" panose="020F0502020204030203" pitchFamily="34" charset="0"/>
                <a:cs typeface="Lato" panose="020F0502020204030203" pitchFamily="34" charset="0"/>
              </a:rPr>
              <a:t>, afin que tous les enfants de la région aient </a:t>
            </a:r>
            <a:r>
              <a:rPr lang="fr-CA" sz="1900" b="1" dirty="0">
                <a:solidFill>
                  <a:srgbClr val="00A8AC"/>
                </a:solidFill>
                <a:latin typeface="Lato" panose="020F0502020204030203" pitchFamily="34" charset="0"/>
                <a:ea typeface="Lato" panose="020F0502020204030203" pitchFamily="34" charset="0"/>
                <a:cs typeface="Lato" panose="020F0502020204030203" pitchFamily="34" charset="0"/>
              </a:rPr>
              <a:t>une chance égale d’atteindre leur plein potentiel</a:t>
            </a:r>
            <a:r>
              <a:rPr lang="fr-CA" sz="1900" dirty="0">
                <a:solidFill>
                  <a:srgbClr val="000000"/>
                </a:solidFill>
                <a:latin typeface="Lato" panose="020F0502020204030203" pitchFamily="34" charset="0"/>
                <a:ea typeface="Lato" panose="020F0502020204030203" pitchFamily="34" charset="0"/>
                <a:cs typeface="Lato" panose="020F0502020204030203" pitchFamily="34" charset="0"/>
              </a:rPr>
              <a:t>.</a:t>
            </a:r>
            <a:r>
              <a:rPr lang="fr-CA" sz="1900" b="1" dirty="0">
                <a:solidFill>
                  <a:srgbClr val="000000"/>
                </a:solidFill>
                <a:latin typeface="Lato" panose="020F0502020204030203" pitchFamily="34" charset="0"/>
                <a:ea typeface="Lato" panose="020F0502020204030203" pitchFamily="34" charset="0"/>
                <a:cs typeface="Lato" panose="020F0502020204030203" pitchFamily="34" charset="0"/>
              </a:rPr>
              <a:t> </a:t>
            </a:r>
            <a:endParaRPr lang="fr-FR" sz="1900" dirty="0">
              <a:latin typeface="Lato" panose="020F0502020204030203" pitchFamily="34" charset="0"/>
              <a:ea typeface="Lato" panose="020F0502020204030203" pitchFamily="34" charset="0"/>
              <a:cs typeface="Lato" panose="020F0502020204030203" pitchFamily="34" charset="0"/>
            </a:endParaRPr>
          </a:p>
        </p:txBody>
      </p:sp>
      <p:pic>
        <p:nvPicPr>
          <p:cNvPr id="20" name="Image 19" descr="Une image contenant texte&#10;&#10;Description générée automatiquement">
            <a:extLst>
              <a:ext uri="{FF2B5EF4-FFF2-40B4-BE49-F238E27FC236}">
                <a16:creationId xmlns:a16="http://schemas.microsoft.com/office/drawing/2014/main" id="{27DE858A-61D7-4C32-A1D7-5952B3D96E75}"/>
              </a:ext>
            </a:extLst>
          </p:cNvPr>
          <p:cNvPicPr>
            <a:picLocks noChangeAspect="1"/>
          </p:cNvPicPr>
          <p:nvPr/>
        </p:nvPicPr>
        <p:blipFill>
          <a:blip r:embed="rId2"/>
          <a:stretch>
            <a:fillRect/>
          </a:stretch>
        </p:blipFill>
        <p:spPr>
          <a:xfrm>
            <a:off x="10251750" y="5567550"/>
            <a:ext cx="2372619" cy="1090426"/>
          </a:xfrm>
          <a:prstGeom prst="rect">
            <a:avLst/>
          </a:prstGeom>
        </p:spPr>
      </p:pic>
      <p:sp>
        <p:nvSpPr>
          <p:cNvPr id="2" name="Rectangle 1">
            <a:extLst>
              <a:ext uri="{FF2B5EF4-FFF2-40B4-BE49-F238E27FC236}">
                <a16:creationId xmlns:a16="http://schemas.microsoft.com/office/drawing/2014/main" id="{638B361D-85F2-4EB4-9E51-3DAF20E3E87A}"/>
              </a:ext>
            </a:extLst>
          </p:cNvPr>
          <p:cNvSpPr/>
          <p:nvPr/>
        </p:nvSpPr>
        <p:spPr>
          <a:xfrm>
            <a:off x="0" y="0"/>
            <a:ext cx="12192000" cy="1371600"/>
          </a:xfrm>
          <a:prstGeom prst="rect">
            <a:avLst/>
          </a:prstGeom>
          <a:solidFill>
            <a:srgbClr val="00A8AC"/>
          </a:solidFill>
          <a:ln>
            <a:solidFill>
              <a:srgbClr val="00A8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dirty="0">
                <a:solidFill>
                  <a:schemeClr val="bg1"/>
                </a:solidFill>
              </a:rPr>
              <a:t>	</a:t>
            </a:r>
            <a:r>
              <a:rPr lang="fr-CA" sz="4000" dirty="0">
                <a:solidFill>
                  <a:schemeClr val="bg1"/>
                </a:solidFill>
                <a:latin typeface="Lato Black" panose="020F0502020204030203" pitchFamily="34" charset="0"/>
                <a:ea typeface="Lato Black" panose="020F0502020204030203" pitchFamily="34" charset="0"/>
                <a:cs typeface="Lato Black" panose="020F0502020204030203" pitchFamily="34" charset="0"/>
              </a:rPr>
              <a:t>Portrait des vulnérabilités en Estrie</a:t>
            </a:r>
          </a:p>
        </p:txBody>
      </p:sp>
      <p:pic>
        <p:nvPicPr>
          <p:cNvPr id="7" name="Image 6" descr="Une image contenant texte, signe, sombre&#10;&#10;Description générée automatiquement">
            <a:extLst>
              <a:ext uri="{FF2B5EF4-FFF2-40B4-BE49-F238E27FC236}">
                <a16:creationId xmlns:a16="http://schemas.microsoft.com/office/drawing/2014/main" id="{DF7D214F-657A-4621-B151-B089A18A5730}"/>
              </a:ext>
            </a:extLst>
          </p:cNvPr>
          <p:cNvPicPr>
            <a:picLocks noChangeAspect="1"/>
          </p:cNvPicPr>
          <p:nvPr/>
        </p:nvPicPr>
        <p:blipFill>
          <a:blip r:embed="rId3"/>
          <a:stretch>
            <a:fillRect/>
          </a:stretch>
        </p:blipFill>
        <p:spPr>
          <a:xfrm rot="16200000">
            <a:off x="5739546" y="3064981"/>
            <a:ext cx="730379" cy="1020267"/>
          </a:xfrm>
          <a:prstGeom prst="rect">
            <a:avLst/>
          </a:prstGeom>
        </p:spPr>
      </p:pic>
      <p:sp>
        <p:nvSpPr>
          <p:cNvPr id="9" name="Rectangle 8">
            <a:extLst>
              <a:ext uri="{FF2B5EF4-FFF2-40B4-BE49-F238E27FC236}">
                <a16:creationId xmlns:a16="http://schemas.microsoft.com/office/drawing/2014/main" id="{2465AF68-36E7-4760-9095-1467609751F6}"/>
              </a:ext>
            </a:extLst>
          </p:cNvPr>
          <p:cNvSpPr/>
          <p:nvPr/>
        </p:nvSpPr>
        <p:spPr>
          <a:xfrm>
            <a:off x="1233487" y="1626598"/>
            <a:ext cx="9729788" cy="1015663"/>
          </a:xfrm>
          <a:prstGeom prst="rect">
            <a:avLst/>
          </a:prstGeom>
        </p:spPr>
        <p:txBody>
          <a:bodyPr wrap="square">
            <a:spAutoFit/>
          </a:bodyPr>
          <a:lstStyle/>
          <a:p>
            <a:pPr algn="ctr">
              <a:spcAft>
                <a:spcPts val="1200"/>
              </a:spcAft>
            </a:pPr>
            <a:r>
              <a:rPr lang="fr-CA" sz="3000" b="1" dirty="0">
                <a:latin typeface="Lato" panose="020F0502020204030203" pitchFamily="34" charset="0"/>
                <a:ea typeface="Lato" panose="020F0502020204030203" pitchFamily="34" charset="0"/>
                <a:cs typeface="Lato" panose="020F0502020204030203" pitchFamily="34" charset="0"/>
              </a:rPr>
              <a:t>Proportion d’enfants n’ayant </a:t>
            </a:r>
            <a:br>
              <a:rPr lang="fr-CA" sz="3000" dirty="0">
                <a:latin typeface="Lato" panose="020F0502020204030203" pitchFamily="34" charset="0"/>
                <a:ea typeface="Lato" panose="020F0502020204030203" pitchFamily="34" charset="0"/>
                <a:cs typeface="Lato" panose="020F0502020204030203" pitchFamily="34" charset="0"/>
              </a:rPr>
            </a:br>
            <a:r>
              <a:rPr lang="fr-CA" sz="3000" b="1" u="sng" dirty="0">
                <a:solidFill>
                  <a:srgbClr val="00A8AC"/>
                </a:solidFill>
                <a:latin typeface="Lato" panose="020F0502020204030203" pitchFamily="34" charset="0"/>
                <a:ea typeface="Lato" panose="020F0502020204030203" pitchFamily="34" charset="0"/>
                <a:cs typeface="Lato" panose="020F0502020204030203" pitchFamily="34" charset="0"/>
              </a:rPr>
              <a:t>aucune vulnérabilité</a:t>
            </a:r>
            <a:endParaRPr lang="fr-CA" sz="2000" b="1" dirty="0">
              <a:solidFill>
                <a:srgbClr val="C40830"/>
              </a:solidFill>
              <a:latin typeface="Lato" panose="020F0502020204030203" pitchFamily="34" charset="0"/>
              <a:ea typeface="Lato" panose="020F0502020204030203" pitchFamily="34" charset="0"/>
              <a:cs typeface="Lato" panose="020F0502020204030203" pitchFamily="34" charset="0"/>
            </a:endParaRPr>
          </a:p>
        </p:txBody>
      </p:sp>
      <p:pic>
        <p:nvPicPr>
          <p:cNvPr id="14" name="Image 13">
            <a:extLst>
              <a:ext uri="{FF2B5EF4-FFF2-40B4-BE49-F238E27FC236}">
                <a16:creationId xmlns:a16="http://schemas.microsoft.com/office/drawing/2014/main" id="{0ABAD655-BA64-4062-BCA9-9E790F3721CC}"/>
              </a:ext>
            </a:extLst>
          </p:cNvPr>
          <p:cNvPicPr>
            <a:picLocks noChangeAspect="1"/>
          </p:cNvPicPr>
          <p:nvPr/>
        </p:nvPicPr>
        <p:blipFill>
          <a:blip r:embed="rId4"/>
          <a:stretch>
            <a:fillRect/>
          </a:stretch>
        </p:blipFill>
        <p:spPr>
          <a:xfrm>
            <a:off x="10025531" y="119310"/>
            <a:ext cx="1431801" cy="1252290"/>
          </a:xfrm>
          <a:prstGeom prst="rect">
            <a:avLst/>
          </a:prstGeom>
        </p:spPr>
      </p:pic>
      <p:pic>
        <p:nvPicPr>
          <p:cNvPr id="5" name="Image 4">
            <a:extLst>
              <a:ext uri="{FF2B5EF4-FFF2-40B4-BE49-F238E27FC236}">
                <a16:creationId xmlns:a16="http://schemas.microsoft.com/office/drawing/2014/main" id="{455ACDB4-3B52-9920-8D6D-A67B69534D6B}"/>
              </a:ext>
            </a:extLst>
          </p:cNvPr>
          <p:cNvPicPr>
            <a:picLocks noChangeAspect="1"/>
          </p:cNvPicPr>
          <p:nvPr/>
        </p:nvPicPr>
        <p:blipFill>
          <a:blip r:embed="rId5"/>
          <a:stretch>
            <a:fillRect/>
          </a:stretch>
        </p:blipFill>
        <p:spPr>
          <a:xfrm>
            <a:off x="2276474" y="2765496"/>
            <a:ext cx="3038899" cy="1714739"/>
          </a:xfrm>
          <a:prstGeom prst="rect">
            <a:avLst/>
          </a:prstGeom>
        </p:spPr>
      </p:pic>
      <p:pic>
        <p:nvPicPr>
          <p:cNvPr id="8" name="Image 7">
            <a:extLst>
              <a:ext uri="{FF2B5EF4-FFF2-40B4-BE49-F238E27FC236}">
                <a16:creationId xmlns:a16="http://schemas.microsoft.com/office/drawing/2014/main" id="{D8E7E90D-F538-AE9E-41F5-D5117FBE59E4}"/>
              </a:ext>
            </a:extLst>
          </p:cNvPr>
          <p:cNvPicPr>
            <a:picLocks noChangeAspect="1"/>
          </p:cNvPicPr>
          <p:nvPr/>
        </p:nvPicPr>
        <p:blipFill>
          <a:blip r:embed="rId6"/>
          <a:stretch>
            <a:fillRect/>
          </a:stretch>
        </p:blipFill>
        <p:spPr>
          <a:xfrm>
            <a:off x="6860961" y="2763696"/>
            <a:ext cx="3194264" cy="1805454"/>
          </a:xfrm>
          <a:prstGeom prst="rect">
            <a:avLst/>
          </a:prstGeom>
        </p:spPr>
      </p:pic>
    </p:spTree>
    <p:extLst>
      <p:ext uri="{BB962C8B-B14F-4D97-AF65-F5344CB8AC3E}">
        <p14:creationId xmlns:p14="http://schemas.microsoft.com/office/powerpoint/2010/main" val="885131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12" descr="Une image contenant texte&#10;&#10;Description générée automatiquement">
            <a:extLst>
              <a:ext uri="{FF2B5EF4-FFF2-40B4-BE49-F238E27FC236}">
                <a16:creationId xmlns:a16="http://schemas.microsoft.com/office/drawing/2014/main" id="{13D2224A-C5C0-461B-8ED7-19E1D4A5F3B6}"/>
              </a:ext>
            </a:extLst>
          </p:cNvPr>
          <p:cNvPicPr>
            <a:picLocks noChangeAspect="1"/>
          </p:cNvPicPr>
          <p:nvPr/>
        </p:nvPicPr>
        <p:blipFill>
          <a:blip r:embed="rId2"/>
          <a:stretch>
            <a:fillRect/>
          </a:stretch>
        </p:blipFill>
        <p:spPr>
          <a:xfrm>
            <a:off x="2728809" y="2477"/>
            <a:ext cx="6745749" cy="2560471"/>
          </a:xfrm>
          <a:prstGeom prst="rect">
            <a:avLst/>
          </a:prstGeom>
        </p:spPr>
      </p:pic>
      <p:pic>
        <p:nvPicPr>
          <p:cNvPr id="15" name="Image 14" descr="Une image contenant texte&#10;&#10;Description générée automatiquement">
            <a:extLst>
              <a:ext uri="{FF2B5EF4-FFF2-40B4-BE49-F238E27FC236}">
                <a16:creationId xmlns:a16="http://schemas.microsoft.com/office/drawing/2014/main" id="{ABAE449C-0C9D-4F6D-8161-1BE3431B7C46}"/>
              </a:ext>
            </a:extLst>
          </p:cNvPr>
          <p:cNvPicPr>
            <a:picLocks noChangeAspect="1"/>
          </p:cNvPicPr>
          <p:nvPr/>
        </p:nvPicPr>
        <p:blipFill>
          <a:blip r:embed="rId3"/>
          <a:stretch>
            <a:fillRect/>
          </a:stretch>
        </p:blipFill>
        <p:spPr>
          <a:xfrm>
            <a:off x="10251750" y="5567550"/>
            <a:ext cx="2372619" cy="1090426"/>
          </a:xfrm>
          <a:prstGeom prst="rect">
            <a:avLst/>
          </a:prstGeom>
        </p:spPr>
      </p:pic>
      <p:pic>
        <p:nvPicPr>
          <p:cNvPr id="17" name="Image 16">
            <a:extLst>
              <a:ext uri="{FF2B5EF4-FFF2-40B4-BE49-F238E27FC236}">
                <a16:creationId xmlns:a16="http://schemas.microsoft.com/office/drawing/2014/main" id="{3764869A-DED3-4EE2-8AB9-68112F102E7A}"/>
              </a:ext>
            </a:extLst>
          </p:cNvPr>
          <p:cNvPicPr>
            <a:picLocks noChangeAspect="1"/>
          </p:cNvPicPr>
          <p:nvPr/>
        </p:nvPicPr>
        <p:blipFill>
          <a:blip r:embed="rId4"/>
          <a:stretch>
            <a:fillRect/>
          </a:stretch>
        </p:blipFill>
        <p:spPr>
          <a:xfrm>
            <a:off x="2070668" y="2415020"/>
            <a:ext cx="8063805" cy="3724855"/>
          </a:xfrm>
          <a:prstGeom prst="rect">
            <a:avLst/>
          </a:prstGeom>
        </p:spPr>
      </p:pic>
      <p:sp>
        <p:nvSpPr>
          <p:cNvPr id="18" name="Rectangle 17">
            <a:extLst>
              <a:ext uri="{FF2B5EF4-FFF2-40B4-BE49-F238E27FC236}">
                <a16:creationId xmlns:a16="http://schemas.microsoft.com/office/drawing/2014/main" id="{6FD34C76-B075-4239-8ABA-E3313772A756}"/>
              </a:ext>
            </a:extLst>
          </p:cNvPr>
          <p:cNvSpPr/>
          <p:nvPr/>
        </p:nvSpPr>
        <p:spPr>
          <a:xfrm>
            <a:off x="9112405" y="2820123"/>
            <a:ext cx="405114" cy="2777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Rectangle 18">
            <a:extLst>
              <a:ext uri="{FF2B5EF4-FFF2-40B4-BE49-F238E27FC236}">
                <a16:creationId xmlns:a16="http://schemas.microsoft.com/office/drawing/2014/main" id="{DDFAC3AB-5444-4ABF-BDC4-20FBF3AA4897}"/>
              </a:ext>
            </a:extLst>
          </p:cNvPr>
          <p:cNvSpPr/>
          <p:nvPr/>
        </p:nvSpPr>
        <p:spPr>
          <a:xfrm>
            <a:off x="9018728" y="3673394"/>
            <a:ext cx="405114" cy="2777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Rectangle 19">
            <a:extLst>
              <a:ext uri="{FF2B5EF4-FFF2-40B4-BE49-F238E27FC236}">
                <a16:creationId xmlns:a16="http://schemas.microsoft.com/office/drawing/2014/main" id="{916EBFBD-46D7-4C94-BD05-E3C9D0C64A5F}"/>
              </a:ext>
            </a:extLst>
          </p:cNvPr>
          <p:cNvSpPr/>
          <p:nvPr/>
        </p:nvSpPr>
        <p:spPr>
          <a:xfrm>
            <a:off x="9018728" y="4528957"/>
            <a:ext cx="405114" cy="2777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Rectangle 20">
            <a:extLst>
              <a:ext uri="{FF2B5EF4-FFF2-40B4-BE49-F238E27FC236}">
                <a16:creationId xmlns:a16="http://schemas.microsoft.com/office/drawing/2014/main" id="{404A603E-6105-4B8F-B9CC-E55FB8FBB28E}"/>
              </a:ext>
            </a:extLst>
          </p:cNvPr>
          <p:cNvSpPr/>
          <p:nvPr/>
        </p:nvSpPr>
        <p:spPr>
          <a:xfrm>
            <a:off x="9018728" y="5353051"/>
            <a:ext cx="405114" cy="3533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78523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B7A26DB0-BCC1-4B94-948F-76044EB6CC79}"/>
              </a:ext>
            </a:extLst>
          </p:cNvPr>
          <p:cNvGrpSpPr/>
          <p:nvPr/>
        </p:nvGrpSpPr>
        <p:grpSpPr>
          <a:xfrm>
            <a:off x="182882" y="738718"/>
            <a:ext cx="11839259" cy="1435260"/>
            <a:chOff x="182882" y="738718"/>
            <a:chExt cx="11839259" cy="1435260"/>
          </a:xfrm>
        </p:grpSpPr>
        <p:pic>
          <p:nvPicPr>
            <p:cNvPr id="4" name="Image 3">
              <a:extLst>
                <a:ext uri="{FF2B5EF4-FFF2-40B4-BE49-F238E27FC236}">
                  <a16:creationId xmlns:a16="http://schemas.microsoft.com/office/drawing/2014/main" id="{2E0D940D-7F53-4399-8E38-6438752C450D}"/>
                </a:ext>
              </a:extLst>
            </p:cNvPr>
            <p:cNvPicPr>
              <a:picLocks noChangeAspect="1"/>
            </p:cNvPicPr>
            <p:nvPr/>
          </p:nvPicPr>
          <p:blipFill rotWithShape="1">
            <a:blip r:embed="rId2"/>
            <a:srcRect t="421" b="73335"/>
            <a:stretch/>
          </p:blipFill>
          <p:spPr>
            <a:xfrm>
              <a:off x="182882" y="738718"/>
              <a:ext cx="11839259" cy="1435260"/>
            </a:xfrm>
            <a:prstGeom prst="rect">
              <a:avLst/>
            </a:prstGeom>
          </p:spPr>
        </p:pic>
        <p:sp>
          <p:nvSpPr>
            <p:cNvPr id="5" name="Rectangle 4">
              <a:extLst>
                <a:ext uri="{FF2B5EF4-FFF2-40B4-BE49-F238E27FC236}">
                  <a16:creationId xmlns:a16="http://schemas.microsoft.com/office/drawing/2014/main" id="{D591A0EC-5305-4888-8808-C7DA93C9F72F}"/>
                </a:ext>
              </a:extLst>
            </p:cNvPr>
            <p:cNvSpPr/>
            <p:nvPr/>
          </p:nvSpPr>
          <p:spPr>
            <a:xfrm>
              <a:off x="10584618" y="1339452"/>
              <a:ext cx="405114" cy="3533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aphicFrame>
        <p:nvGraphicFramePr>
          <p:cNvPr id="6" name="Tableau 5">
            <a:extLst>
              <a:ext uri="{FF2B5EF4-FFF2-40B4-BE49-F238E27FC236}">
                <a16:creationId xmlns:a16="http://schemas.microsoft.com/office/drawing/2014/main" id="{6346FBDB-3D32-415D-9C84-C6658A3CFBBE}"/>
              </a:ext>
            </a:extLst>
          </p:cNvPr>
          <p:cNvGraphicFramePr>
            <a:graphicFrameLocks noGrp="1"/>
          </p:cNvGraphicFramePr>
          <p:nvPr>
            <p:extLst>
              <p:ext uri="{D42A27DB-BD31-4B8C-83A1-F6EECF244321}">
                <p14:modId xmlns:p14="http://schemas.microsoft.com/office/powerpoint/2010/main" val="4092035523"/>
              </p:ext>
            </p:extLst>
          </p:nvPr>
        </p:nvGraphicFramePr>
        <p:xfrm>
          <a:off x="1021082" y="2464908"/>
          <a:ext cx="10158351" cy="2468880"/>
        </p:xfrm>
        <a:graphic>
          <a:graphicData uri="http://schemas.openxmlformats.org/drawingml/2006/table">
            <a:tbl>
              <a:tblPr/>
              <a:tblGrid>
                <a:gridCol w="10158351">
                  <a:extLst>
                    <a:ext uri="{9D8B030D-6E8A-4147-A177-3AD203B41FA5}">
                      <a16:colId xmlns:a16="http://schemas.microsoft.com/office/drawing/2014/main" val="1484059605"/>
                    </a:ext>
                  </a:extLst>
                </a:gridCol>
              </a:tblGrid>
              <a:tr h="0">
                <a:tc>
                  <a:txBody>
                    <a:bodyPr/>
                    <a:lstStyle/>
                    <a:p>
                      <a:pPr marL="285750" indent="-285750">
                        <a:spcAft>
                          <a:spcPts val="1200"/>
                        </a:spcAft>
                        <a:buFont typeface="Arial" panose="020B0604020202020204" pitchFamily="34" charset="0"/>
                        <a:buChar char="•"/>
                      </a:pPr>
                      <a:r>
                        <a:rPr lang="fr-CA" sz="2000" b="1" i="0" dirty="0">
                          <a:solidFill>
                            <a:srgbClr val="C40830"/>
                          </a:solidFill>
                          <a:effectLst/>
                          <a:latin typeface="Lato" panose="020F0502020204030203" pitchFamily="34" charset="0"/>
                          <a:ea typeface="Lato" panose="020F0502020204030203" pitchFamily="34" charset="0"/>
                          <a:cs typeface="Lato" panose="020F0502020204030203" pitchFamily="34" charset="0"/>
                        </a:rPr>
                        <a:t>Être à l’écoute des parents et reconnaitre leur savoir d’expérience, afin qu’ils puissent influencer de bonne façon les décisions qui concernent leurs enfants.</a:t>
                      </a:r>
                    </a:p>
                    <a:p>
                      <a:pPr marL="285750" indent="-285750">
                        <a:buFont typeface="Arial" panose="020B0604020202020204" pitchFamily="34" charset="0"/>
                        <a:buChar char="•"/>
                      </a:pPr>
                      <a:r>
                        <a:rPr lang="fr-CA" sz="2000" b="1" i="0" dirty="0">
                          <a:solidFill>
                            <a:srgbClr val="C40830"/>
                          </a:solidFill>
                          <a:effectLst/>
                          <a:latin typeface="Lato" panose="020F0502020204030203" pitchFamily="34" charset="0"/>
                          <a:ea typeface="Lato" panose="020F0502020204030203" pitchFamily="34" charset="0"/>
                          <a:cs typeface="Lato" panose="020F0502020204030203" pitchFamily="34" charset="0"/>
                        </a:rPr>
                        <a:t>Soutenir les parents dans le respect de leurs valeurs, en misant sur leur potentiel et leurs forces.</a:t>
                      </a:r>
                      <a:br>
                        <a:rPr lang="fr-FR" sz="1800" b="1" dirty="0">
                          <a:latin typeface="Lato" panose="020F0502020204030203" pitchFamily="34" charset="0"/>
                          <a:ea typeface="Lato" panose="020F0502020204030203" pitchFamily="34" charset="0"/>
                          <a:cs typeface="Lato" panose="020F0502020204030203" pitchFamily="34" charset="0"/>
                        </a:rPr>
                      </a:br>
                      <a:endParaRPr lang="fr-CA" sz="1800" b="1" dirty="0">
                        <a:solidFill>
                          <a:srgbClr val="FF0000"/>
                        </a:solidFill>
                        <a:effectLst/>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endParaRPr lang="fr-CA" sz="1800" b="1" dirty="0">
                        <a:solidFill>
                          <a:srgbClr val="FF0000"/>
                        </a:solidFill>
                        <a:effectLst/>
                        <a:latin typeface="Lato" panose="020F0502020204030203" pitchFamily="34" charset="0"/>
                        <a:ea typeface="Lato" panose="020F0502020204030203" pitchFamily="34" charset="0"/>
                        <a:cs typeface="Lato" panose="020F0502020204030203" pitchFamily="34" charset="0"/>
                      </a:endParaRPr>
                    </a:p>
                    <a:p>
                      <a:endParaRPr lang="fr-CA" sz="1800" b="1" dirty="0">
                        <a:effectLst/>
                        <a:latin typeface="Lato" panose="020F0502020204030203" pitchFamily="34" charset="0"/>
                        <a:ea typeface="Lato" panose="020F0502020204030203" pitchFamily="34" charset="0"/>
                        <a:cs typeface="Lato" panose="020F0502020204030203" pitchFamily="34" charset="0"/>
                      </a:endParaRPr>
                    </a:p>
                  </a:txBody>
                  <a:tcPr marL="47625" marR="47625" marT="0" marB="0">
                    <a:lnL>
                      <a:noFill/>
                    </a:lnL>
                    <a:lnR>
                      <a:noFill/>
                    </a:lnR>
                    <a:lnT>
                      <a:noFill/>
                    </a:lnT>
                    <a:lnB>
                      <a:noFill/>
                    </a:lnB>
                  </a:tcPr>
                </a:tc>
                <a:extLst>
                  <a:ext uri="{0D108BD9-81ED-4DB2-BD59-A6C34878D82A}">
                    <a16:rowId xmlns:a16="http://schemas.microsoft.com/office/drawing/2014/main" val="3100597519"/>
                  </a:ext>
                </a:extLst>
              </a:tr>
              <a:tr h="0">
                <a:tc>
                  <a:txBody>
                    <a:bodyPr/>
                    <a:lstStyle/>
                    <a:p>
                      <a:pPr>
                        <a:buFont typeface="+mj-lt"/>
                        <a:buNone/>
                      </a:pPr>
                      <a:endParaRPr lang="fr-CA" sz="1800" b="1" dirty="0">
                        <a:effectLst/>
                        <a:latin typeface="Lato" panose="020F0502020204030203" pitchFamily="34" charset="0"/>
                        <a:ea typeface="Lato" panose="020F0502020204030203" pitchFamily="34" charset="0"/>
                        <a:cs typeface="Lato" panose="020F0502020204030203" pitchFamily="34" charset="0"/>
                      </a:endParaRPr>
                    </a:p>
                  </a:txBody>
                  <a:tcPr marL="47625" marR="47625" marT="0" marB="0">
                    <a:lnL>
                      <a:noFill/>
                    </a:lnL>
                    <a:lnR>
                      <a:noFill/>
                    </a:lnR>
                    <a:lnT>
                      <a:noFill/>
                    </a:lnT>
                    <a:lnB>
                      <a:noFill/>
                    </a:lnB>
                  </a:tcPr>
                </a:tc>
                <a:extLst>
                  <a:ext uri="{0D108BD9-81ED-4DB2-BD59-A6C34878D82A}">
                    <a16:rowId xmlns:a16="http://schemas.microsoft.com/office/drawing/2014/main" val="3594882969"/>
                  </a:ext>
                </a:extLst>
              </a:tr>
            </a:tbl>
          </a:graphicData>
        </a:graphic>
      </p:graphicFrame>
      <p:pic>
        <p:nvPicPr>
          <p:cNvPr id="7" name="Image 6" descr="Une image contenant texte&#10;&#10;Description générée automatiquement">
            <a:extLst>
              <a:ext uri="{FF2B5EF4-FFF2-40B4-BE49-F238E27FC236}">
                <a16:creationId xmlns:a16="http://schemas.microsoft.com/office/drawing/2014/main" id="{321AF3CF-0927-4F1D-8C35-B7E4E8EE69DB}"/>
              </a:ext>
            </a:extLst>
          </p:cNvPr>
          <p:cNvPicPr>
            <a:picLocks noChangeAspect="1"/>
          </p:cNvPicPr>
          <p:nvPr/>
        </p:nvPicPr>
        <p:blipFill>
          <a:blip r:embed="rId3"/>
          <a:stretch>
            <a:fillRect/>
          </a:stretch>
        </p:blipFill>
        <p:spPr>
          <a:xfrm>
            <a:off x="10251750" y="5567550"/>
            <a:ext cx="2372619" cy="1090426"/>
          </a:xfrm>
          <a:prstGeom prst="rect">
            <a:avLst/>
          </a:prstGeom>
        </p:spPr>
      </p:pic>
    </p:spTree>
    <p:extLst>
      <p:ext uri="{BB962C8B-B14F-4D97-AF65-F5344CB8AC3E}">
        <p14:creationId xmlns:p14="http://schemas.microsoft.com/office/powerpoint/2010/main" val="1962007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a:extLst>
              <a:ext uri="{FF2B5EF4-FFF2-40B4-BE49-F238E27FC236}">
                <a16:creationId xmlns:a16="http://schemas.microsoft.com/office/drawing/2014/main" id="{537303B7-4124-F641-9F66-A11FE059A056}"/>
              </a:ext>
            </a:extLst>
          </p:cNvPr>
          <p:cNvGraphicFramePr>
            <a:graphicFrameLocks noGrp="1"/>
          </p:cNvGraphicFramePr>
          <p:nvPr>
            <p:extLst>
              <p:ext uri="{D42A27DB-BD31-4B8C-83A1-F6EECF244321}">
                <p14:modId xmlns:p14="http://schemas.microsoft.com/office/powerpoint/2010/main" val="3149407311"/>
              </p:ext>
            </p:extLst>
          </p:nvPr>
        </p:nvGraphicFramePr>
        <p:xfrm>
          <a:off x="1060271" y="2440963"/>
          <a:ext cx="10094570" cy="2629877"/>
        </p:xfrm>
        <a:graphic>
          <a:graphicData uri="http://schemas.openxmlformats.org/drawingml/2006/table">
            <a:tbl>
              <a:tblPr/>
              <a:tblGrid>
                <a:gridCol w="10094570">
                  <a:extLst>
                    <a:ext uri="{9D8B030D-6E8A-4147-A177-3AD203B41FA5}">
                      <a16:colId xmlns:a16="http://schemas.microsoft.com/office/drawing/2014/main" val="1484059605"/>
                    </a:ext>
                  </a:extLst>
                </a:gridCol>
              </a:tblGrid>
              <a:tr h="2349357">
                <a:tc>
                  <a:txBody>
                    <a:bodyPr/>
                    <a:lstStyle/>
                    <a:p>
                      <a:pPr marL="285750" indent="-285750">
                        <a:lnSpc>
                          <a:spcPct val="100000"/>
                        </a:lnSpc>
                        <a:spcBef>
                          <a:spcPts val="0"/>
                        </a:spcBef>
                        <a:spcAft>
                          <a:spcPts val="1200"/>
                        </a:spcAft>
                        <a:buFont typeface="Arial" panose="020B0604020202020204" pitchFamily="34" charset="0"/>
                        <a:buChar char="•"/>
                      </a:pPr>
                      <a:r>
                        <a:rPr lang="fr-CA" sz="2000" b="1" dirty="0">
                          <a:solidFill>
                            <a:srgbClr val="C40830"/>
                          </a:solidFill>
                          <a:latin typeface="Lato" panose="020F0502020204030203" pitchFamily="34" charset="0"/>
                          <a:ea typeface="Lato" panose="020F0502020204030203" pitchFamily="34" charset="0"/>
                          <a:cs typeface="Lato" panose="020F0502020204030203" pitchFamily="34" charset="0"/>
                        </a:rPr>
                        <a:t>Agir en amont sur les facteurs de protection pour avoir un impact sur tous les enfants et toutes les familles, notamment pendant les périodes les plus délicates, comme lors des transitions. </a:t>
                      </a:r>
                      <a:endParaRPr lang="fr-CA" sz="2000" dirty="0">
                        <a:solidFill>
                          <a:srgbClr val="FF0000"/>
                        </a:solidFill>
                        <a:effectLst/>
                        <a:latin typeface="Lato" panose="020F0502020204030203" pitchFamily="34" charset="0"/>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fr-CA" sz="2000" b="1" dirty="0">
                          <a:solidFill>
                            <a:srgbClr val="C40830"/>
                          </a:solidFill>
                          <a:latin typeface="Lato" panose="020F0502020204030203" pitchFamily="34" charset="0"/>
                          <a:ea typeface="Lato" panose="020F0502020204030203" pitchFamily="34" charset="0"/>
                          <a:cs typeface="Lato" panose="020F0502020204030203" pitchFamily="34" charset="0"/>
                        </a:rPr>
                        <a:t>Intervenir précocement auprès de l’enfant, si nécessaire, pour modifier ou atténuer les difficultés qui peuvent émerger dans les différents domaines de son développement. </a:t>
                      </a:r>
                      <a:endParaRPr lang="fr-CA" sz="2000" b="1" dirty="0">
                        <a:effectLst/>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effectLst/>
                        <a:latin typeface="Lato" panose="020F0502020204030203" pitchFamily="34" charset="0"/>
                        <a:ea typeface="Lato" panose="020F0502020204030203" pitchFamily="34" charset="0"/>
                        <a:cs typeface="Lato" panose="020F0502020204030203" pitchFamily="34" charset="0"/>
                      </a:endParaRPr>
                    </a:p>
                  </a:txBody>
                  <a:tcPr marL="47625" marR="47625" marT="0" marB="0">
                    <a:lnL>
                      <a:noFill/>
                    </a:lnL>
                    <a:lnR>
                      <a:noFill/>
                    </a:lnR>
                    <a:lnT>
                      <a:noFill/>
                    </a:lnT>
                    <a:lnB>
                      <a:noFill/>
                    </a:lnB>
                  </a:tcPr>
                </a:tc>
                <a:extLst>
                  <a:ext uri="{0D108BD9-81ED-4DB2-BD59-A6C34878D82A}">
                    <a16:rowId xmlns:a16="http://schemas.microsoft.com/office/drawing/2014/main" val="3100597519"/>
                  </a:ext>
                </a:extLst>
              </a:tr>
              <a:tr h="280520">
                <a:tc>
                  <a:txBody>
                    <a:bodyPr/>
                    <a:lstStyle/>
                    <a:p>
                      <a:pPr>
                        <a:buFont typeface="+mj-lt"/>
                        <a:buNone/>
                      </a:pPr>
                      <a:endParaRPr lang="fr-CA" sz="1600" dirty="0">
                        <a:effectLst/>
                        <a:latin typeface="Lato" panose="020F0502020204030203" pitchFamily="34" charset="0"/>
                        <a:ea typeface="Lato" panose="020F0502020204030203" pitchFamily="34" charset="0"/>
                        <a:cs typeface="Lato" panose="020F0502020204030203" pitchFamily="34" charset="0"/>
                      </a:endParaRPr>
                    </a:p>
                  </a:txBody>
                  <a:tcPr marL="47625" marR="47625" marT="0" marB="0">
                    <a:lnL>
                      <a:noFill/>
                    </a:lnL>
                    <a:lnR>
                      <a:noFill/>
                    </a:lnR>
                    <a:lnT>
                      <a:noFill/>
                    </a:lnT>
                    <a:lnB>
                      <a:noFill/>
                    </a:lnB>
                  </a:tcPr>
                </a:tc>
                <a:extLst>
                  <a:ext uri="{0D108BD9-81ED-4DB2-BD59-A6C34878D82A}">
                    <a16:rowId xmlns:a16="http://schemas.microsoft.com/office/drawing/2014/main" val="3594882969"/>
                  </a:ext>
                </a:extLst>
              </a:tr>
            </a:tbl>
          </a:graphicData>
        </a:graphic>
      </p:graphicFrame>
      <p:sp>
        <p:nvSpPr>
          <p:cNvPr id="6" name="Rectangle 2">
            <a:extLst>
              <a:ext uri="{FF2B5EF4-FFF2-40B4-BE49-F238E27FC236}">
                <a16:creationId xmlns:a16="http://schemas.microsoft.com/office/drawing/2014/main" id="{2AA74DBC-2E34-7640-8913-2E664E9A19B8}"/>
              </a:ext>
            </a:extLst>
          </p:cNvPr>
          <p:cNvSpPr>
            <a:spLocks noChangeArrowheads="1"/>
          </p:cNvSpPr>
          <p:nvPr/>
        </p:nvSpPr>
        <p:spPr bwMode="auto">
          <a:xfrm>
            <a:off x="1036504" y="345265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900" b="0" i="0" u="none" strike="noStrike" cap="none" normalizeH="0" baseline="0">
                <a:ln>
                  <a:noFill/>
                </a:ln>
                <a:solidFill>
                  <a:schemeClr val="tx1"/>
                </a:solidFill>
                <a:effectLst/>
                <a:latin typeface="Helvetica" pitchFamily="2" charset="0"/>
              </a:rPr>
            </a:br>
            <a:endParaRPr kumimoji="0" lang="fr-FR" altLang="fr-FR"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900" b="0" i="0" u="none" strike="noStrike" cap="none" normalizeH="0" baseline="0">
                <a:ln>
                  <a:noFill/>
                </a:ln>
                <a:solidFill>
                  <a:schemeClr val="tx1"/>
                </a:solidFill>
                <a:effectLst/>
                <a:latin typeface="Helvetica" pitchFamily="2" charset="0"/>
              </a:rPr>
            </a:br>
            <a:endParaRPr kumimoji="0" lang="fr-FR" altLang="fr-FR"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chemeClr val="tx1"/>
                </a:solidFill>
                <a:effectLst/>
                <a:latin typeface="Helvetica" pitchFamily="2" charset="0"/>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grpSp>
        <p:nvGrpSpPr>
          <p:cNvPr id="2" name="Groupe 1">
            <a:extLst>
              <a:ext uri="{FF2B5EF4-FFF2-40B4-BE49-F238E27FC236}">
                <a16:creationId xmlns:a16="http://schemas.microsoft.com/office/drawing/2014/main" id="{3B68D824-5C8C-4EC6-A044-B06F2B82C5E8}"/>
              </a:ext>
            </a:extLst>
          </p:cNvPr>
          <p:cNvGrpSpPr/>
          <p:nvPr/>
        </p:nvGrpSpPr>
        <p:grpSpPr>
          <a:xfrm>
            <a:off x="225042" y="883964"/>
            <a:ext cx="11753312" cy="1335087"/>
            <a:chOff x="225042" y="883964"/>
            <a:chExt cx="11753312" cy="1335087"/>
          </a:xfrm>
        </p:grpSpPr>
        <p:pic>
          <p:nvPicPr>
            <p:cNvPr id="11" name="Image 10">
              <a:extLst>
                <a:ext uri="{FF2B5EF4-FFF2-40B4-BE49-F238E27FC236}">
                  <a16:creationId xmlns:a16="http://schemas.microsoft.com/office/drawing/2014/main" id="{3D47F7EF-8FA9-431A-A5BF-990BC1AF6D1D}"/>
                </a:ext>
              </a:extLst>
            </p:cNvPr>
            <p:cNvPicPr>
              <a:picLocks noChangeAspect="1"/>
            </p:cNvPicPr>
            <p:nvPr/>
          </p:nvPicPr>
          <p:blipFill rotWithShape="1">
            <a:blip r:embed="rId3"/>
            <a:srcRect t="25390" b="50019"/>
            <a:stretch/>
          </p:blipFill>
          <p:spPr>
            <a:xfrm>
              <a:off x="225042" y="883964"/>
              <a:ext cx="11753312" cy="1335087"/>
            </a:xfrm>
            <a:prstGeom prst="rect">
              <a:avLst/>
            </a:prstGeom>
          </p:spPr>
        </p:pic>
        <p:sp>
          <p:nvSpPr>
            <p:cNvPr id="12" name="Rectangle 11">
              <a:extLst>
                <a:ext uri="{FF2B5EF4-FFF2-40B4-BE49-F238E27FC236}">
                  <a16:creationId xmlns:a16="http://schemas.microsoft.com/office/drawing/2014/main" id="{2AF97071-71B5-4277-A571-A5680C4E2F85}"/>
                </a:ext>
              </a:extLst>
            </p:cNvPr>
            <p:cNvSpPr/>
            <p:nvPr/>
          </p:nvSpPr>
          <p:spPr>
            <a:xfrm>
              <a:off x="10428515" y="1337815"/>
              <a:ext cx="569570" cy="4537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pic>
        <p:nvPicPr>
          <p:cNvPr id="13" name="Image 12" descr="Une image contenant texte&#10;&#10;Description générée automatiquement">
            <a:extLst>
              <a:ext uri="{FF2B5EF4-FFF2-40B4-BE49-F238E27FC236}">
                <a16:creationId xmlns:a16="http://schemas.microsoft.com/office/drawing/2014/main" id="{7E580917-6AEF-4740-828D-7E7498E3343D}"/>
              </a:ext>
            </a:extLst>
          </p:cNvPr>
          <p:cNvPicPr>
            <a:picLocks noChangeAspect="1"/>
          </p:cNvPicPr>
          <p:nvPr/>
        </p:nvPicPr>
        <p:blipFill>
          <a:blip r:embed="rId4"/>
          <a:stretch>
            <a:fillRect/>
          </a:stretch>
        </p:blipFill>
        <p:spPr>
          <a:xfrm>
            <a:off x="10251750" y="5567550"/>
            <a:ext cx="2372619" cy="1090426"/>
          </a:xfrm>
          <a:prstGeom prst="rect">
            <a:avLst/>
          </a:prstGeom>
        </p:spPr>
      </p:pic>
    </p:spTree>
    <p:extLst>
      <p:ext uri="{BB962C8B-B14F-4D97-AF65-F5344CB8AC3E}">
        <p14:creationId xmlns:p14="http://schemas.microsoft.com/office/powerpoint/2010/main" val="3858717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F5506F-F810-BA48-B4B9-5DAEDAAD7BA7}"/>
              </a:ext>
            </a:extLst>
          </p:cNvPr>
          <p:cNvSpPr>
            <a:spLocks noGrp="1"/>
          </p:cNvSpPr>
          <p:nvPr>
            <p:ph type="title"/>
          </p:nvPr>
        </p:nvSpPr>
        <p:spPr>
          <a:xfrm>
            <a:off x="838200" y="489677"/>
            <a:ext cx="10515600" cy="1325563"/>
          </a:xfrm>
        </p:spPr>
        <p:txBody>
          <a:bodyPr>
            <a:normAutofit/>
          </a:bodyPr>
          <a:lstStyle/>
          <a:p>
            <a:br>
              <a:rPr lang="fr-FR" dirty="0"/>
            </a:br>
            <a:endParaRPr lang="fr-FR" dirty="0"/>
          </a:p>
        </p:txBody>
      </p:sp>
      <p:graphicFrame>
        <p:nvGraphicFramePr>
          <p:cNvPr id="5" name="Tableau 4">
            <a:extLst>
              <a:ext uri="{FF2B5EF4-FFF2-40B4-BE49-F238E27FC236}">
                <a16:creationId xmlns:a16="http://schemas.microsoft.com/office/drawing/2014/main" id="{1C1FD7D2-73D2-DF4B-9FB7-D34AE99CBCE9}"/>
              </a:ext>
            </a:extLst>
          </p:cNvPr>
          <p:cNvGraphicFramePr>
            <a:graphicFrameLocks noGrp="1"/>
          </p:cNvGraphicFramePr>
          <p:nvPr>
            <p:extLst>
              <p:ext uri="{D42A27DB-BD31-4B8C-83A1-F6EECF244321}">
                <p14:modId xmlns:p14="http://schemas.microsoft.com/office/powerpoint/2010/main" val="1376575480"/>
              </p:ext>
            </p:extLst>
          </p:nvPr>
        </p:nvGraphicFramePr>
        <p:xfrm>
          <a:off x="838202" y="2461062"/>
          <a:ext cx="10515600" cy="3303324"/>
        </p:xfrm>
        <a:graphic>
          <a:graphicData uri="http://schemas.openxmlformats.org/drawingml/2006/table">
            <a:tbl>
              <a:tblPr/>
              <a:tblGrid>
                <a:gridCol w="10515600">
                  <a:extLst>
                    <a:ext uri="{9D8B030D-6E8A-4147-A177-3AD203B41FA5}">
                      <a16:colId xmlns:a16="http://schemas.microsoft.com/office/drawing/2014/main" val="335015299"/>
                    </a:ext>
                  </a:extLst>
                </a:gridCol>
              </a:tblGrid>
              <a:tr h="368631">
                <a:tc>
                  <a:txBody>
                    <a:bodyPr/>
                    <a:lstStyle/>
                    <a:p>
                      <a:pPr marL="285750" indent="-285750">
                        <a:lnSpc>
                          <a:spcPct val="100000"/>
                        </a:lnSpc>
                        <a:spcBef>
                          <a:spcPts val="0"/>
                        </a:spcBef>
                        <a:spcAft>
                          <a:spcPts val="1200"/>
                        </a:spcAft>
                        <a:buFont typeface="Arial" panose="020B0604020202020204" pitchFamily="34" charset="0"/>
                        <a:buChar char="•"/>
                      </a:pPr>
                      <a:r>
                        <a:rPr lang="fr-CA" sz="2000" b="1" dirty="0">
                          <a:solidFill>
                            <a:srgbClr val="C40830"/>
                          </a:solidFill>
                          <a:effectLst/>
                          <a:latin typeface="Lato" panose="020F0502020204030203" pitchFamily="34" charset="0"/>
                          <a:ea typeface="Lato" panose="020F0502020204030203" pitchFamily="34" charset="0"/>
                          <a:cs typeface="Lato" panose="020F0502020204030203" pitchFamily="34" charset="0"/>
                        </a:rPr>
                        <a:t>Contribuer à lever les barrières sur le parcours des familles.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fr-CA" sz="2000" b="1" dirty="0">
                          <a:solidFill>
                            <a:srgbClr val="C40830"/>
                          </a:solidFill>
                          <a:effectLst/>
                          <a:latin typeface="Lato" panose="020F0502020204030203" pitchFamily="34" charset="0"/>
                          <a:ea typeface="Lato" panose="020F0502020204030203" pitchFamily="34" charset="0"/>
                          <a:cs typeface="Lato" panose="020F0502020204030203" pitchFamily="34" charset="0"/>
                        </a:rPr>
                        <a:t>Travailler selon une approche de proximité pour rejoindre les familles.</a:t>
                      </a:r>
                      <a:endParaRPr lang="fr-CA" sz="2000" dirty="0">
                        <a:solidFill>
                          <a:srgbClr val="C40830"/>
                        </a:solidFill>
                        <a:effectLst/>
                        <a:latin typeface="Lato" panose="020F0502020204030203" pitchFamily="34" charset="0"/>
                        <a:ea typeface="Lato" panose="020F0502020204030203" pitchFamily="34" charset="0"/>
                        <a:cs typeface="Lato" panose="020F0502020204030203" pitchFamily="34" charset="0"/>
                      </a:endParaRPr>
                    </a:p>
                    <a:p>
                      <a:pPr marL="285750" indent="-285750">
                        <a:lnSpc>
                          <a:spcPct val="100000"/>
                        </a:lnSpc>
                        <a:spcBef>
                          <a:spcPts val="0"/>
                        </a:spcBef>
                        <a:spcAft>
                          <a:spcPts val="1200"/>
                        </a:spcAft>
                        <a:buFont typeface="Arial" panose="020B0604020202020204" pitchFamily="34" charset="0"/>
                        <a:buChar char="•"/>
                      </a:pPr>
                      <a:r>
                        <a:rPr lang="fr-CA" sz="2000" b="1" dirty="0">
                          <a:solidFill>
                            <a:srgbClr val="C40830"/>
                          </a:solidFill>
                          <a:latin typeface="Lato" panose="020F0502020204030203" pitchFamily="34" charset="0"/>
                          <a:ea typeface="Lato" panose="020F0502020204030203" pitchFamily="34" charset="0"/>
                          <a:cs typeface="Lato" panose="020F0502020204030203" pitchFamily="34" charset="0"/>
                        </a:rPr>
                        <a:t>Miser sur des alliances entre la pratique et la recherche afin de contribuer à l’émergence de pratiques innovantes. C’est en conjuguant les savoirs de tous que l’on peut engendrer des retombées concrètes. </a:t>
                      </a:r>
                      <a:endParaRPr lang="fr-CA" sz="2000" dirty="0">
                        <a:solidFill>
                          <a:srgbClr val="C40830"/>
                        </a:solidFill>
                        <a:effectLst/>
                        <a:latin typeface="Lato" panose="020F0502020204030203" pitchFamily="34" charset="0"/>
                        <a:ea typeface="Lato" panose="020F0502020204030203" pitchFamily="34" charset="0"/>
                        <a:cs typeface="Lato" panose="020F0502020204030203" pitchFamily="34" charset="0"/>
                      </a:endParaRPr>
                    </a:p>
                  </a:txBody>
                  <a:tcPr marL="47625" marR="47625" marT="0" marB="0">
                    <a:lnL>
                      <a:noFill/>
                    </a:lnL>
                    <a:lnR>
                      <a:noFill/>
                    </a:lnR>
                    <a:lnT>
                      <a:noFill/>
                    </a:lnT>
                    <a:lnB>
                      <a:noFill/>
                    </a:lnB>
                  </a:tcPr>
                </a:tc>
                <a:extLst>
                  <a:ext uri="{0D108BD9-81ED-4DB2-BD59-A6C34878D82A}">
                    <a16:rowId xmlns:a16="http://schemas.microsoft.com/office/drawing/2014/main" val="3754178956"/>
                  </a:ext>
                </a:extLst>
              </a:tr>
              <a:tr h="1474524">
                <a:tc>
                  <a:txBody>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fr-CA" sz="2000" dirty="0">
                        <a:solidFill>
                          <a:srgbClr val="C40830"/>
                        </a:solidFill>
                        <a:effectLst/>
                        <a:latin typeface="Lato" panose="020F0502020204030203" pitchFamily="34" charset="0"/>
                        <a:ea typeface="Lato" panose="020F0502020204030203" pitchFamily="34" charset="0"/>
                        <a:cs typeface="Lato" panose="020F0502020204030203" pitchFamily="34" charset="0"/>
                      </a:endParaRPr>
                    </a:p>
                  </a:txBody>
                  <a:tcPr marL="47625" marR="47625" marT="0" marB="0">
                    <a:lnL>
                      <a:noFill/>
                    </a:lnL>
                    <a:lnR>
                      <a:noFill/>
                    </a:lnR>
                    <a:lnT>
                      <a:noFill/>
                    </a:lnT>
                    <a:lnB>
                      <a:noFill/>
                    </a:lnB>
                  </a:tcPr>
                </a:tc>
                <a:extLst>
                  <a:ext uri="{0D108BD9-81ED-4DB2-BD59-A6C34878D82A}">
                    <a16:rowId xmlns:a16="http://schemas.microsoft.com/office/drawing/2014/main" val="2716297255"/>
                  </a:ext>
                </a:extLst>
              </a:tr>
            </a:tbl>
          </a:graphicData>
        </a:graphic>
      </p:graphicFrame>
      <p:sp>
        <p:nvSpPr>
          <p:cNvPr id="8" name="Rectangle 3">
            <a:extLst>
              <a:ext uri="{FF2B5EF4-FFF2-40B4-BE49-F238E27FC236}">
                <a16:creationId xmlns:a16="http://schemas.microsoft.com/office/drawing/2014/main" id="{5014B7C6-9758-0B45-B1EA-9E1C7C982889}"/>
              </a:ext>
            </a:extLst>
          </p:cNvPr>
          <p:cNvSpPr>
            <a:spLocks noChangeArrowheads="1"/>
          </p:cNvSpPr>
          <p:nvPr/>
        </p:nvSpPr>
        <p:spPr bwMode="auto">
          <a:xfrm>
            <a:off x="838200" y="31781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900" b="0" i="0" u="none" strike="noStrike" cap="none" normalizeH="0" baseline="0">
                <a:ln>
                  <a:noFill/>
                </a:ln>
                <a:solidFill>
                  <a:schemeClr val="tx1"/>
                </a:solidFill>
                <a:effectLst/>
                <a:latin typeface="Wingdings" pitchFamily="2" charset="2"/>
              </a:rPr>
            </a:br>
            <a:endParaRPr kumimoji="0" lang="fr-FR" altLang="fr-FR"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900" b="0" i="0" u="none" strike="noStrike" cap="none" normalizeH="0" baseline="0">
                <a:ln>
                  <a:noFill/>
                </a:ln>
                <a:solidFill>
                  <a:schemeClr val="tx1"/>
                </a:solidFill>
                <a:effectLst/>
                <a:latin typeface="Wingdings" pitchFamily="2" charset="2"/>
              </a:rPr>
            </a:br>
            <a:endParaRPr kumimoji="0" lang="fr-FR" altLang="fr-FR"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0" i="0" u="none" strike="noStrike" cap="none" normalizeH="0" baseline="0">
                <a:ln>
                  <a:noFill/>
                </a:ln>
                <a:solidFill>
                  <a:schemeClr val="tx1"/>
                </a:solidFill>
                <a:effectLst/>
                <a:latin typeface="Wingdings" pitchFamily="2" charset="2"/>
              </a:rPr>
              <a:t> </a:t>
            </a:r>
            <a:endParaRPr kumimoji="0" lang="fr-FR" altLang="fr-FR" sz="1800" b="0" i="0" u="none" strike="noStrike" cap="none" normalizeH="0" baseline="0">
              <a:ln>
                <a:noFill/>
              </a:ln>
              <a:solidFill>
                <a:schemeClr val="tx1"/>
              </a:solidFill>
              <a:effectLst/>
              <a:latin typeface="Arial" panose="020B0604020202020204" pitchFamily="34" charset="0"/>
            </a:endParaRPr>
          </a:p>
        </p:txBody>
      </p:sp>
      <p:pic>
        <p:nvPicPr>
          <p:cNvPr id="12" name="Image 11" descr="Une image contenant texte&#10;&#10;Description générée automatiquement">
            <a:extLst>
              <a:ext uri="{FF2B5EF4-FFF2-40B4-BE49-F238E27FC236}">
                <a16:creationId xmlns:a16="http://schemas.microsoft.com/office/drawing/2014/main" id="{73DFE73D-C238-4123-90B3-5E95AD7095B8}"/>
              </a:ext>
            </a:extLst>
          </p:cNvPr>
          <p:cNvPicPr>
            <a:picLocks noChangeAspect="1"/>
          </p:cNvPicPr>
          <p:nvPr/>
        </p:nvPicPr>
        <p:blipFill>
          <a:blip r:embed="rId3"/>
          <a:stretch>
            <a:fillRect/>
          </a:stretch>
        </p:blipFill>
        <p:spPr>
          <a:xfrm>
            <a:off x="10251750" y="5567550"/>
            <a:ext cx="2372619" cy="1090426"/>
          </a:xfrm>
          <a:prstGeom prst="rect">
            <a:avLst/>
          </a:prstGeom>
        </p:spPr>
      </p:pic>
      <p:grpSp>
        <p:nvGrpSpPr>
          <p:cNvPr id="3" name="Groupe 2">
            <a:extLst>
              <a:ext uri="{FF2B5EF4-FFF2-40B4-BE49-F238E27FC236}">
                <a16:creationId xmlns:a16="http://schemas.microsoft.com/office/drawing/2014/main" id="{017FD303-54B2-4C5B-98D0-25A5C8E240BA}"/>
              </a:ext>
            </a:extLst>
          </p:cNvPr>
          <p:cNvGrpSpPr/>
          <p:nvPr/>
        </p:nvGrpSpPr>
        <p:grpSpPr>
          <a:xfrm>
            <a:off x="152137" y="896664"/>
            <a:ext cx="11906250" cy="1321989"/>
            <a:chOff x="152137" y="752971"/>
            <a:chExt cx="11906250" cy="1321989"/>
          </a:xfrm>
        </p:grpSpPr>
        <p:pic>
          <p:nvPicPr>
            <p:cNvPr id="11" name="Image 10">
              <a:extLst>
                <a:ext uri="{FF2B5EF4-FFF2-40B4-BE49-F238E27FC236}">
                  <a16:creationId xmlns:a16="http://schemas.microsoft.com/office/drawing/2014/main" id="{B78B7EC8-1E0E-45B0-B766-521968A05462}"/>
                </a:ext>
              </a:extLst>
            </p:cNvPr>
            <p:cNvPicPr>
              <a:picLocks noChangeAspect="1"/>
            </p:cNvPicPr>
            <p:nvPr/>
          </p:nvPicPr>
          <p:blipFill rotWithShape="1">
            <a:blip r:embed="rId4"/>
            <a:srcRect t="50492" b="25471"/>
            <a:stretch/>
          </p:blipFill>
          <p:spPr>
            <a:xfrm>
              <a:off x="152137" y="752971"/>
              <a:ext cx="11906250" cy="1321989"/>
            </a:xfrm>
            <a:prstGeom prst="rect">
              <a:avLst/>
            </a:prstGeom>
          </p:spPr>
        </p:pic>
        <p:sp>
          <p:nvSpPr>
            <p:cNvPr id="10" name="Rectangle 9">
              <a:extLst>
                <a:ext uri="{FF2B5EF4-FFF2-40B4-BE49-F238E27FC236}">
                  <a16:creationId xmlns:a16="http://schemas.microsoft.com/office/drawing/2014/main" id="{029388F6-DD4A-48C9-AD16-FED458BF5490}"/>
                </a:ext>
              </a:extLst>
            </p:cNvPr>
            <p:cNvSpPr/>
            <p:nvPr/>
          </p:nvSpPr>
          <p:spPr>
            <a:xfrm>
              <a:off x="10489327" y="1224610"/>
              <a:ext cx="569570" cy="4537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Tree>
    <p:extLst>
      <p:ext uri="{BB962C8B-B14F-4D97-AF65-F5344CB8AC3E}">
        <p14:creationId xmlns:p14="http://schemas.microsoft.com/office/powerpoint/2010/main" val="2373800855"/>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FA27DCD5DC9EA419B4C979D244B4565" ma:contentTypeVersion="14" ma:contentTypeDescription="Crée un document." ma:contentTypeScope="" ma:versionID="bb44b20fe585ffc826c5a6d8702d5e02">
  <xsd:schema xmlns:xsd="http://www.w3.org/2001/XMLSchema" xmlns:xs="http://www.w3.org/2001/XMLSchema" xmlns:p="http://schemas.microsoft.com/office/2006/metadata/properties" xmlns:ns2="4ad86f08-fb1b-4d2e-8230-e56eddd61688" xmlns:ns3="33adbcc5-9d59-404e-8a47-e03294d62710" targetNamespace="http://schemas.microsoft.com/office/2006/metadata/properties" ma:root="true" ma:fieldsID="9cdcdc78f5194647d6d8fbf020e82d84" ns2:_="" ns3:_="">
    <xsd:import namespace="4ad86f08-fb1b-4d2e-8230-e56eddd61688"/>
    <xsd:import namespace="33adbcc5-9d59-404e-8a47-e03294d6271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d86f08-fb1b-4d2e-8230-e56eddd616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Balises d’images" ma:readOnly="false" ma:fieldId="{5cf76f15-5ced-4ddc-b409-7134ff3c332f}" ma:taxonomyMulti="true" ma:sspId="c456f707-2c45-449b-9bc9-d350e11f81ee"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adbcc5-9d59-404e-8a47-e03294d62710"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15" nillable="true" ma:displayName="Taxonomy Catch All Column" ma:hidden="true" ma:list="{dd07eb3e-d3e8-4453-9df3-cc18b917f758}" ma:internalName="TaxCatchAll" ma:showField="CatchAllData" ma:web="33adbcc5-9d59-404e-8a47-e03294d627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ad86f08-fb1b-4d2e-8230-e56eddd61688">
      <Terms xmlns="http://schemas.microsoft.com/office/infopath/2007/PartnerControls"/>
    </lcf76f155ced4ddcb4097134ff3c332f>
    <TaxCatchAll xmlns="33adbcc5-9d59-404e-8a47-e03294d62710" xsi:nil="true"/>
  </documentManagement>
</p:properties>
</file>

<file path=customXml/itemProps1.xml><?xml version="1.0" encoding="utf-8"?>
<ds:datastoreItem xmlns:ds="http://schemas.openxmlformats.org/officeDocument/2006/customXml" ds:itemID="{050B1546-0616-4352-9D3E-5B76C363C69F}">
  <ds:schemaRefs>
    <ds:schemaRef ds:uri="http://schemas.microsoft.com/sharepoint/v3/contenttype/forms"/>
  </ds:schemaRefs>
</ds:datastoreItem>
</file>

<file path=customXml/itemProps2.xml><?xml version="1.0" encoding="utf-8"?>
<ds:datastoreItem xmlns:ds="http://schemas.openxmlformats.org/officeDocument/2006/customXml" ds:itemID="{E5F3C1B7-A87F-4732-8A58-831B32F574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d86f08-fb1b-4d2e-8230-e56eddd61688"/>
    <ds:schemaRef ds:uri="33adbcc5-9d59-404e-8a47-e03294d627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5BC9ADC-35C4-46B1-9176-4892EF78185D}">
  <ds:schemaRefs>
    <ds:schemaRef ds:uri="http://schemas.microsoft.com/office/2006/metadata/properties"/>
    <ds:schemaRef ds:uri="http://schemas.microsoft.com/office/infopath/2007/PartnerControls"/>
    <ds:schemaRef ds:uri="4ad86f08-fb1b-4d2e-8230-e56eddd61688"/>
    <ds:schemaRef ds:uri="33adbcc5-9d59-404e-8a47-e03294d62710"/>
  </ds:schemaRefs>
</ds:datastoreItem>
</file>

<file path=docProps/app.xml><?xml version="1.0" encoding="utf-8"?>
<Properties xmlns="http://schemas.openxmlformats.org/officeDocument/2006/extended-properties" xmlns:vt="http://schemas.openxmlformats.org/officeDocument/2006/docPropsVTypes">
  <TotalTime>2729</TotalTime>
  <Words>1894</Words>
  <Application>Microsoft Office PowerPoint</Application>
  <PresentationFormat>Grand écran</PresentationFormat>
  <Paragraphs>136</Paragraphs>
  <Slides>22</Slides>
  <Notes>8</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22</vt:i4>
      </vt:variant>
    </vt:vector>
  </HeadingPairs>
  <TitlesOfParts>
    <vt:vector size="31" baseType="lpstr">
      <vt:lpstr>Arial</vt:lpstr>
      <vt:lpstr>Calibri</vt:lpstr>
      <vt:lpstr>Calibri Light</vt:lpstr>
      <vt:lpstr>Chalkduster</vt:lpstr>
      <vt:lpstr>Helvetica</vt:lpstr>
      <vt:lpstr>Lato</vt:lpstr>
      <vt:lpstr>Lato Black</vt:lpstr>
      <vt:lpstr>Wingdings</vt:lpstr>
      <vt:lpstr>Thème Office</vt:lpstr>
      <vt:lpstr>Présentation PowerPoint</vt:lpstr>
      <vt:lpstr>Agir ensemble, c’est  Voir grand pour nos enfants</vt:lpstr>
      <vt:lpstr>Présentation PowerPoint</vt:lpstr>
      <vt:lpstr>Présentation PowerPoint</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Charte estrienne Voir grand pour nos enfants</dc:title>
  <dc:creator>Josée Rochefort</dc:creator>
  <cp:lastModifiedBy>Elaine Charest</cp:lastModifiedBy>
  <cp:revision>238</cp:revision>
  <dcterms:created xsi:type="dcterms:W3CDTF">2021-04-20T15:01:40Z</dcterms:created>
  <dcterms:modified xsi:type="dcterms:W3CDTF">2024-01-10T16:11:41Z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0x010100DFA27DCD5DC9EA419B4C979D244B4565</vt:lpwstr>
  </property>
  <property fmtid="{D5CDD505-2E9C-101B-9397-08002B2CF9AE}" pid="3" name="MediaServiceImageTags">
    <vt:lpwstr/>
  </property>
</Properties>
</file>