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0" r:id="rId2"/>
    <p:sldId id="257" r:id="rId3"/>
    <p:sldId id="258" r:id="rId4"/>
    <p:sldId id="281" r:id="rId5"/>
    <p:sldId id="282" r:id="rId6"/>
    <p:sldId id="259" r:id="rId7"/>
    <p:sldId id="268" r:id="rId8"/>
    <p:sldId id="267" r:id="rId9"/>
    <p:sldId id="269" r:id="rId10"/>
    <p:sldId id="270" r:id="rId11"/>
    <p:sldId id="260" r:id="rId12"/>
    <p:sldId id="283" r:id="rId13"/>
    <p:sldId id="272" r:id="rId14"/>
    <p:sldId id="274" r:id="rId15"/>
    <p:sldId id="278" r:id="rId16"/>
    <p:sldId id="275" r:id="rId17"/>
    <p:sldId id="286" r:id="rId18"/>
    <p:sldId id="277" r:id="rId19"/>
    <p:sldId id="276" r:id="rId20"/>
    <p:sldId id="285" r:id="rId21"/>
    <p:sldId id="264" r:id="rId22"/>
    <p:sldId id="28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DE212-6104-5AA3-3ADD-F338CC5FC2FE}" name="Josiane Bergeron" initials="JB" userId="S::bergeronj@etsb.qc.ca::331b9c91-0e96-417f-8d0b-7b8ccc83fddc" providerId="AD"/>
  <p188:author id="{1361BBB8-68A0-6AA2-3243-7DBA22F6FF20}" name="Dominique Vyboh-Poirier" initials="DVP" userId="S::Dominique.Vyboh.Poirier@csdessommets.qc.ca::d52e50c2-6866-4960-a174-5af57e94f2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C"/>
    <a:srgbClr val="C40830"/>
    <a:srgbClr val="00C6C9"/>
    <a:srgbClr val="00D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69800" autoAdjust="0"/>
  </p:normalViewPr>
  <p:slideViewPr>
    <p:cSldViewPr snapToGrid="0" snapToObjects="1">
      <p:cViewPr varScale="1">
        <p:scale>
          <a:sx n="76" d="100"/>
          <a:sy n="76" d="100"/>
        </p:scale>
        <p:origin x="18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E77F1-B0F8-4D1B-B78F-DEBCAE9B2B2B}" type="datetimeFigureOut">
              <a:rPr lang="fr-CA" smtClean="0"/>
              <a:t>2022-09-27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56CCE-F562-4DA1-88CE-9B3F3ECF104C}" type="slidenum">
              <a:rPr lang="fr-CA" smtClean="0"/>
              <a:t>‹N°›</a:t>
            </a:fld>
            <a:endParaRPr lang="fr-CA"/>
          </a:p>
        </p:txBody>
      </p:sp>
    </p:spTree>
    <p:extLst>
      <p:ext uri="{BB962C8B-B14F-4D97-AF65-F5344CB8AC3E}">
        <p14:creationId xmlns:p14="http://schemas.microsoft.com/office/powerpoint/2010/main" val="363698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a:t>
            </a:fld>
            <a:endParaRPr lang="fr-CA"/>
          </a:p>
        </p:txBody>
      </p:sp>
    </p:spTree>
    <p:extLst>
      <p:ext uri="{BB962C8B-B14F-4D97-AF65-F5344CB8AC3E}">
        <p14:creationId xmlns:p14="http://schemas.microsoft.com/office/powerpoint/2010/main" val="315680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CA" sz="1400" b="1" dirty="0">
                <a:solidFill>
                  <a:srgbClr val="C40830"/>
                </a:solidFill>
                <a:latin typeface="Lato" panose="020F0502020204030203" pitchFamily="34" charset="0"/>
                <a:ea typeface="Lato" panose="020F0502020204030203" pitchFamily="34" charset="0"/>
                <a:cs typeface="Lato" panose="020F0502020204030203" pitchFamily="34" charset="0"/>
              </a:rPr>
              <a:t>Agir en amont sur les facteurs de protection pour avoir un impact sur tous les enfants et toutes les familles notamment pendant les périodes les plus délicates, comme lors des transitions. </a:t>
            </a:r>
            <a:endParaRPr lang="fr-CA" sz="1400" b="1" u="none"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p>
            <a:pPr marL="714375" indent="-171450">
              <a:buFont typeface="Arial" panose="020B0604020202020204" pitchFamily="34" charset="0"/>
              <a:buChar char="•"/>
            </a:pPr>
            <a:r>
              <a:rPr lang="fr-CA" sz="1200" b="1" u="sng" dirty="0">
                <a:solidFill>
                  <a:schemeClr val="tx1"/>
                </a:solidFill>
                <a:effectLst/>
                <a:latin typeface="Lato" panose="020F0502020204030203" pitchFamily="34" charset="0"/>
                <a:ea typeface="Lato" panose="020F0502020204030203" pitchFamily="34" charset="0"/>
                <a:cs typeface="Lato" panose="020F0502020204030203" pitchFamily="34" charset="0"/>
              </a:rPr>
              <a:t>Facteurs de protection :</a:t>
            </a:r>
          </a:p>
          <a:p>
            <a:pPr marL="1257300" indent="-266700">
              <a:buFont typeface="+mj-lt"/>
              <a:buAutoNum type="arabicPeriod"/>
            </a:pPr>
            <a:r>
              <a:rPr lang="fr-CA" sz="1200" dirty="0">
                <a:effectLst/>
                <a:latin typeface="Lato" panose="020F0502020204030203" pitchFamily="34" charset="0"/>
                <a:ea typeface="Lato" panose="020F0502020204030203" pitchFamily="34" charset="0"/>
                <a:cs typeface="Lato" panose="020F0502020204030203" pitchFamily="34" charset="0"/>
              </a:rPr>
              <a:t>Enfants : habiletés de communication orales et écrites, compétences cognitives, compétences sociales et affectives, compétences physiques et saines habitudes de vie. </a:t>
            </a:r>
          </a:p>
          <a:p>
            <a:pPr marL="1257300" indent="-266700">
              <a:buFont typeface="+mj-lt"/>
              <a:buAutoNum type="arabicPeriod"/>
            </a:pPr>
            <a:r>
              <a:rPr lang="fr-CA" sz="1200" dirty="0">
                <a:effectLst/>
                <a:latin typeface="Lato" panose="020F0502020204030203" pitchFamily="34" charset="0"/>
                <a:ea typeface="Lato" panose="020F0502020204030203" pitchFamily="34" charset="0"/>
                <a:cs typeface="Lato" panose="020F0502020204030203" pitchFamily="34" charset="0"/>
              </a:rPr>
              <a:t>Parents : niveau socio-économique, compétences et pratiques parentales. </a:t>
            </a:r>
          </a:p>
          <a:p>
            <a:pPr marL="1257300" indent="-266700">
              <a:buFont typeface="+mj-lt"/>
              <a:buAutoNum type="arabicPeriod"/>
            </a:pPr>
            <a:r>
              <a:rPr lang="fr-CA" sz="1200" dirty="0">
                <a:effectLst/>
                <a:latin typeface="Lato" panose="020F0502020204030203" pitchFamily="34" charset="0"/>
                <a:ea typeface="Lato" panose="020F0502020204030203" pitchFamily="34" charset="0"/>
                <a:cs typeface="Lato" panose="020F0502020204030203" pitchFamily="34" charset="0"/>
              </a:rPr>
              <a:t>Communauté : environnement physique, social, économique et culturel, accessibilité et qualité des services, mobilisation et concertation des partenaires. </a:t>
            </a:r>
          </a:p>
          <a:p>
            <a:pPr marL="714375" indent="-171450">
              <a:buFont typeface="Arial" panose="020B0604020202020204" pitchFamily="34" charset="0"/>
              <a:buChar char="•"/>
            </a:pPr>
            <a:r>
              <a:rPr lang="fr-CA" sz="1200" b="1" u="sng" dirty="0">
                <a:solidFill>
                  <a:schemeClr val="tx1"/>
                </a:solidFill>
                <a:effectLst/>
                <a:latin typeface="Lato" panose="020F0502020204030203" pitchFamily="34" charset="0"/>
                <a:ea typeface="Lato" panose="020F0502020204030203" pitchFamily="34" charset="0"/>
                <a:cs typeface="Lato" panose="020F0502020204030203" pitchFamily="34" charset="0"/>
              </a:rPr>
              <a:t>Transitions :</a:t>
            </a:r>
          </a:p>
          <a:p>
            <a:pPr marL="1257300" indent="-266700">
              <a:buFont typeface="Arial" panose="020B0604020202020204" pitchFamily="34" charset="0"/>
              <a:buChar char="•"/>
            </a:pPr>
            <a:r>
              <a:rPr lang="fr-CA" sz="1200" dirty="0">
                <a:effectLst/>
                <a:latin typeface="Lato" panose="020F0502020204030203" pitchFamily="34" charset="0"/>
                <a:ea typeface="Lato" panose="020F0502020204030203" pitchFamily="34" charset="0"/>
                <a:cs typeface="Lato" panose="020F0502020204030203" pitchFamily="34" charset="0"/>
              </a:rPr>
              <a:t>Retour à la maison après la naissance, retour au travail des parents, intégration dans un service de garde éducatif à l’enfance, entrée à la maternelle, entrée en première année. </a:t>
            </a:r>
          </a:p>
          <a:p>
            <a:pPr marL="285750" indent="-285750">
              <a:lnSpc>
                <a:spcPct val="100000"/>
              </a:lnSpc>
              <a:spcBef>
                <a:spcPts val="0"/>
              </a:spcBef>
              <a:spcAft>
                <a:spcPts val="1200"/>
              </a:spcAft>
              <a:buFont typeface="Arial" panose="020B0604020202020204" pitchFamily="34" charset="0"/>
              <a:buChar char="•"/>
            </a:pPr>
            <a:endParaRPr lang="fr-CA" sz="1200"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CA" sz="1200" b="1" dirty="0">
                <a:solidFill>
                  <a:srgbClr val="C40830"/>
                </a:solidFill>
                <a:latin typeface="Lato" panose="020F0502020204030203" pitchFamily="34" charset="0"/>
                <a:ea typeface="Lato" panose="020F0502020204030203" pitchFamily="34" charset="0"/>
                <a:cs typeface="Lato" panose="020F0502020204030203" pitchFamily="34" charset="0"/>
              </a:rPr>
              <a:t>Intervenir précocement auprès de l’enfant, si nécessaire, pour modifier ou atténuer les difficultés qui peuvent émerger dans les différents domaines de son développement. </a:t>
            </a:r>
            <a:endParaRPr lang="fr-CA" sz="1200" b="1" dirty="0">
              <a:effectLst/>
              <a:latin typeface="Lato" panose="020F0502020204030203" pitchFamily="34" charset="0"/>
              <a:ea typeface="Lato" panose="020F0502020204030203" pitchFamily="34" charset="0"/>
              <a:cs typeface="Lato" panose="020F0502020204030203"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8</a:t>
            </a:fld>
            <a:endParaRPr lang="fr-CA"/>
          </a:p>
        </p:txBody>
      </p:sp>
    </p:spTree>
    <p:extLst>
      <p:ext uri="{BB962C8B-B14F-4D97-AF65-F5344CB8AC3E}">
        <p14:creationId xmlns:p14="http://schemas.microsoft.com/office/powerpoint/2010/main" val="11342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rtl="0" eaLnBrk="1" fontAlgn="t" latinLnBrk="0" hangingPunct="1">
              <a:spcBef>
                <a:spcPts val="0"/>
              </a:spcBef>
              <a:spcAft>
                <a:spcPts val="0"/>
              </a:spcAft>
              <a:buClrTx/>
              <a:buSzPts val="1600"/>
              <a:buFont typeface="Arial" panose="020B0604020202020204" pitchFamily="34" charset="0"/>
              <a:buNone/>
            </a:pPr>
            <a:r>
              <a:rPr lang="fr-CA" sz="1800" b="1" i="0" u="none" strike="noStrike" kern="1200" dirty="0">
                <a:solidFill>
                  <a:srgbClr val="C40830"/>
                </a:solidFill>
                <a:effectLst/>
                <a:latin typeface="Lato" panose="020F0502020204030203" pitchFamily="34" charset="0"/>
                <a:ea typeface="Lato" panose="020F0502020204030203" pitchFamily="34" charset="0"/>
                <a:cs typeface="Lato" panose="020F0502020204030203" pitchFamily="34" charset="0"/>
              </a:rPr>
              <a:t>Contribuer à lever les barrières sur le parcours des familles. </a:t>
            </a:r>
            <a:endParaRPr lang="fr-CA" sz="1800" b="0" i="0" u="none" strike="noStrike" dirty="0">
              <a:effectLst/>
              <a:latin typeface="Arial" panose="020B0604020202020204" pitchFamily="34" charset="0"/>
            </a:endParaRPr>
          </a:p>
          <a:p>
            <a:pPr marL="713232" indent="-173736" algn="l" rtl="0" eaLnBrk="1" fontAlgn="t" latinLnBrk="0" hangingPunct="1">
              <a:spcBef>
                <a:spcPts val="0"/>
              </a:spcBef>
              <a:spcAft>
                <a:spcPts val="0"/>
              </a:spcAft>
            </a:pPr>
            <a:r>
              <a:rPr lang="fr-CA" sz="1800" b="1" i="0" u="sng"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Barrières :</a:t>
            </a:r>
            <a:endParaRPr lang="fr-CA" sz="1800" b="0" i="0" u="none" strike="noStrike" dirty="0">
              <a:effectLst/>
              <a:latin typeface="Arial" panose="020B0604020202020204" pitchFamily="34" charset="0"/>
            </a:endParaRPr>
          </a:p>
          <a:p>
            <a:pPr marL="987552" indent="-182880" algn="l" rtl="0" eaLnBrk="1" fontAlgn="t" latinLnBrk="0" hangingPunct="1">
              <a:spcBef>
                <a:spcPts val="0"/>
              </a:spcBef>
              <a:spcAft>
                <a:spcPts val="0"/>
              </a:spcAft>
            </a:pPr>
            <a:r>
              <a:rPr lang="fr-CA" sz="1800" b="0" i="0" u="none"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Les familles, notamment celles vivant en contexte de vulnérabilité, rencontrent souvent des barrières quand elles cherchent à répondre à leurs besoins et à accéder à une meilleure qualité de vie. Les barrières d’accès aux services et ressources trouvent leur source parfois chez le parent ou dans la famille, mais également chez les intervenants, les organisations, le gouvernement et la société. Elles peuvent être de nature individuelle et personnelle, sociale, physique, organisationnelle, systémique ou économique.</a:t>
            </a:r>
            <a:endParaRPr lang="fr-CA" sz="1800" b="0" i="0" u="none" strike="noStrike" dirty="0">
              <a:effectLst/>
              <a:latin typeface="Arial" panose="020B0604020202020204" pitchFamily="34" charset="0"/>
            </a:endParaRPr>
          </a:p>
          <a:p>
            <a:pPr marL="283464" marR="0" indent="-283464" algn="l" rtl="0" eaLnBrk="1" fontAlgn="auto" latinLnBrk="0" hangingPunct="1">
              <a:spcBef>
                <a:spcPts val="0"/>
              </a:spcBef>
              <a:spcAft>
                <a:spcPts val="0"/>
              </a:spcAft>
            </a:pPr>
            <a:r>
              <a:rPr lang="fr-CA" sz="1800" b="1" i="0" u="none" strike="noStrike" kern="1200" dirty="0">
                <a:solidFill>
                  <a:srgbClr val="C40830"/>
                </a:solidFill>
                <a:effectLst/>
                <a:latin typeface="Lato" panose="020F0502020204030203" pitchFamily="34" charset="0"/>
                <a:ea typeface="Lato" panose="020F0502020204030203" pitchFamily="34" charset="0"/>
                <a:cs typeface="Lato" panose="020F0502020204030203" pitchFamily="34" charset="0"/>
              </a:rPr>
              <a:t>Travailler selon une approche de proximité pour rejoindre les familles.</a:t>
            </a:r>
            <a:endParaRPr lang="fr-CA" sz="1800" b="0" i="0" u="none" strike="noStrike" dirty="0">
              <a:effectLst/>
              <a:latin typeface="Arial" panose="020B0604020202020204" pitchFamily="34" charset="0"/>
            </a:endParaRPr>
          </a:p>
          <a:p>
            <a:pPr marL="713232" marR="0" indent="-173736" algn="l" rtl="0" eaLnBrk="1" fontAlgn="auto" latinLnBrk="0" hangingPunct="1">
              <a:spcBef>
                <a:spcPts val="0"/>
              </a:spcBef>
              <a:spcAft>
                <a:spcPts val="0"/>
              </a:spcAft>
            </a:pPr>
            <a:r>
              <a:rPr lang="fr-CA" sz="1800" b="1" i="0" u="sng"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Approche de proximité :</a:t>
            </a:r>
            <a:endParaRPr lang="fr-CA" sz="1800" b="0" i="0" u="none" strike="noStrike" dirty="0">
              <a:effectLst/>
              <a:latin typeface="Arial" panose="020B0604020202020204" pitchFamily="34" charset="0"/>
            </a:endParaRPr>
          </a:p>
          <a:p>
            <a:pPr marL="987552" marR="0" indent="-182880" algn="l" rtl="0" eaLnBrk="1" fontAlgn="auto" latinLnBrk="0" hangingPunct="1">
              <a:spcBef>
                <a:spcPts val="0"/>
              </a:spcBef>
              <a:spcAft>
                <a:spcPts val="0"/>
              </a:spcAft>
            </a:pPr>
            <a:r>
              <a:rPr lang="fr-CA" sz="1800" b="0" i="0" u="none"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Agir selon une approche de proximité, c’est offrir des services et du soutien aux familles directement dans leur milieu de vie. Cette approche vise d’abord à développer un lien de confiance avec la famille et à favoriser sa participation active, pour ensuite l’accompagner en s’adaptant à son contexte et ses besoins. </a:t>
            </a:r>
            <a:endParaRPr lang="fr-CA" sz="18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r>
              <a:rPr lang="fr-CA" sz="1800" b="1" i="0" u="none" strike="noStrike" kern="1200" dirty="0">
                <a:solidFill>
                  <a:srgbClr val="C40830"/>
                </a:solidFill>
                <a:effectLst/>
                <a:latin typeface="Lato" panose="020F0502020204030203" pitchFamily="34" charset="0"/>
                <a:ea typeface="Lato" panose="020F0502020204030203" pitchFamily="34" charset="0"/>
                <a:cs typeface="Lato" panose="020F0502020204030203" pitchFamily="34" charset="0"/>
              </a:rPr>
              <a:t>Miser sur des alliances entre la pratique et la recherche afin de contribuer à l’émergence de pratiques innovantes. C’est en conjuguant les savoirs de tous que l’on peut engendrer des retombées concrètes. </a:t>
            </a:r>
            <a:endParaRPr lang="fr-CA" sz="1800" b="0" i="0" u="none" strike="noStrike" dirty="0">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9</a:t>
            </a:fld>
            <a:endParaRPr lang="fr-CA"/>
          </a:p>
        </p:txBody>
      </p:sp>
    </p:spTree>
    <p:extLst>
      <p:ext uri="{BB962C8B-B14F-4D97-AF65-F5344CB8AC3E}">
        <p14:creationId xmlns:p14="http://schemas.microsoft.com/office/powerpoint/2010/main" val="73811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157429" indent="-342900">
              <a:spcBef>
                <a:spcPts val="1200"/>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Services de garde éducatifs à l’enfance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(Regroupement des CPE des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Cantons-de-l’Est</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et ses membres, Réseau des garderies non subventionnées) </a:t>
            </a:r>
            <a:endParaRPr lang="fr-CA" sz="1200" dirty="0">
              <a:latin typeface="Lato" panose="020F0502020204030203" pitchFamily="34" charset="0"/>
              <a:ea typeface="Lato" panose="020F0502020204030203" pitchFamily="34" charset="0"/>
              <a:cs typeface="Lato" panose="020F0502020204030203" pitchFamily="34" charset="0"/>
            </a:endParaRPr>
          </a:p>
          <a:p>
            <a:pPr marL="342900" marR="35458"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Centres de service scolaires et leurs écoles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(Centre de services scolaire de la Région-de-Sherbrooke, Centre de services scolaire des Hauts-Cantons, Centre de services scolaire des Sommets, Commission scolaire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Eastern</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Townships, Centre de services scolaire Val-des-Cerfs) </a:t>
            </a:r>
          </a:p>
          <a:p>
            <a:pPr marL="342900" marR="35458"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Établissements d’enseignement supérieur</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(Université de Sherbrooke, Cégep de Sherbrooke, Université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Bishop’s</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Champlain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Regional</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College</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etc.) </a:t>
            </a:r>
            <a:endParaRPr lang="fr-CA" sz="12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Services de santé et de services sociaux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(CIUSSS de l’Estrie–CHUS, CLSC)</a:t>
            </a: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Organismes communautaires </a:t>
            </a: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Instances de concertation locale enfance et famille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(Comité 0-5 ans de la Table ÉPÉ Jardins-Fleuris, Ascot en santé, Haut-Saint-François fou de ses enfants, etc.) </a:t>
            </a: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Municipalités et MRC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(Coaticook, Du Granit, Haut-St-François, Val-Saint-François, Des Sources, Memphrémagog, Sherbrooke, Brome-Missisquoi, Haute-Yamaska) </a:t>
            </a:r>
          </a:p>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12</a:t>
            </a:fld>
            <a:endParaRPr lang="fr-CA"/>
          </a:p>
        </p:txBody>
      </p:sp>
    </p:spTree>
    <p:extLst>
      <p:ext uri="{BB962C8B-B14F-4D97-AF65-F5344CB8AC3E}">
        <p14:creationId xmlns:p14="http://schemas.microsoft.com/office/powerpoint/2010/main" val="128302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14</a:t>
            </a:fld>
            <a:endParaRPr lang="fr-CA"/>
          </a:p>
        </p:txBody>
      </p:sp>
    </p:spTree>
    <p:extLst>
      <p:ext uri="{BB962C8B-B14F-4D97-AF65-F5344CB8AC3E}">
        <p14:creationId xmlns:p14="http://schemas.microsoft.com/office/powerpoint/2010/main" val="317192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18</a:t>
            </a:fld>
            <a:endParaRPr lang="fr-CA"/>
          </a:p>
        </p:txBody>
      </p:sp>
    </p:spTree>
    <p:extLst>
      <p:ext uri="{BB962C8B-B14F-4D97-AF65-F5344CB8AC3E}">
        <p14:creationId xmlns:p14="http://schemas.microsoft.com/office/powerpoint/2010/main" val="292493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21</a:t>
            </a:fld>
            <a:endParaRPr lang="fr-CA"/>
          </a:p>
        </p:txBody>
      </p:sp>
    </p:spTree>
    <p:extLst>
      <p:ext uri="{BB962C8B-B14F-4D97-AF65-F5344CB8AC3E}">
        <p14:creationId xmlns:p14="http://schemas.microsoft.com/office/powerpoint/2010/main" val="13020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22</a:t>
            </a:fld>
            <a:endParaRPr lang="fr-CA"/>
          </a:p>
        </p:txBody>
      </p:sp>
    </p:spTree>
    <p:extLst>
      <p:ext uri="{BB962C8B-B14F-4D97-AF65-F5344CB8AC3E}">
        <p14:creationId xmlns:p14="http://schemas.microsoft.com/office/powerpoint/2010/main" val="108418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63887-0C49-4145-BBC1-35807F738933}"/>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55BCDB3A-5F81-CA46-BEB6-84E4B7A90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D912CB88-01FF-FF4D-B589-FA4C7E844CC7}"/>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5" name="Espace réservé du pied de page 4">
            <a:extLst>
              <a:ext uri="{FF2B5EF4-FFF2-40B4-BE49-F238E27FC236}">
                <a16:creationId xmlns:a16="http://schemas.microsoft.com/office/drawing/2014/main" id="{CA1F37E9-36C6-BE4B-874E-7039252746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0F0B33-4089-C94B-AF3A-C7D2A9EDF1C6}"/>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260482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64FC4-719D-AA47-89EE-B18AE674DACC}"/>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89A38B17-280B-C64C-AB3F-10E308888E38}"/>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A25B379-9642-EB4B-8C15-DCC846471A4E}"/>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5" name="Espace réservé du pied de page 4">
            <a:extLst>
              <a:ext uri="{FF2B5EF4-FFF2-40B4-BE49-F238E27FC236}">
                <a16:creationId xmlns:a16="http://schemas.microsoft.com/office/drawing/2014/main" id="{EC4B9EA7-CFEE-364A-87FE-F2844786C1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15AC28-0277-AB44-88A6-9CA079984265}"/>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60227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D7702B4-5E29-544B-AEB9-B082A559B130}"/>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28FE2C82-41E8-B74B-A01D-A395F4EDE7C4}"/>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3C70338A-173C-584D-AF37-C0FCA5CA8E21}"/>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5" name="Espace réservé du pied de page 4">
            <a:extLst>
              <a:ext uri="{FF2B5EF4-FFF2-40B4-BE49-F238E27FC236}">
                <a16:creationId xmlns:a16="http://schemas.microsoft.com/office/drawing/2014/main" id="{ED732680-E3DF-A44A-8E5B-60A2717E4E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02EF88-A306-4746-A874-1C096A8B2495}"/>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35226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8664F-CC5A-EA41-8B7A-EFCE84F4C522}"/>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DE8C348B-5D44-B04B-8C61-5D495F1056AA}"/>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02E7FFA-0752-D642-9552-1165247E8529}"/>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5" name="Espace réservé du pied de page 4">
            <a:extLst>
              <a:ext uri="{FF2B5EF4-FFF2-40B4-BE49-F238E27FC236}">
                <a16:creationId xmlns:a16="http://schemas.microsoft.com/office/drawing/2014/main" id="{4390C832-F380-9043-BCE6-50B5EA89B0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EBF652-E749-184A-9787-D07FA25449B1}"/>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398079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78C0C-48FF-1B40-A0E7-EA14E2C3C20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5CE6BCDD-6AF6-6B4B-8BEA-ADF3199E5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96BD9683-F681-0D4F-A8EF-F289F9410733}"/>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5" name="Espace réservé du pied de page 4">
            <a:extLst>
              <a:ext uri="{FF2B5EF4-FFF2-40B4-BE49-F238E27FC236}">
                <a16:creationId xmlns:a16="http://schemas.microsoft.com/office/drawing/2014/main" id="{9155DBCB-AD8F-0E4E-98EE-D0BDB0734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950CED-CC7E-584F-AF2D-674F405A4F54}"/>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300163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E21CF-F353-2A4D-A634-723515CC2C2A}"/>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3E2CA101-BB5A-8E47-BD4A-9A2000D0BCE5}"/>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BC0FB31F-8445-CF4B-B067-3F4300A5FF38}"/>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91AB8811-D662-374C-839E-C5974995E573}"/>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6" name="Espace réservé du pied de page 5">
            <a:extLst>
              <a:ext uri="{FF2B5EF4-FFF2-40B4-BE49-F238E27FC236}">
                <a16:creationId xmlns:a16="http://schemas.microsoft.com/office/drawing/2014/main" id="{0B7EA301-16AB-624B-BAF6-CFA1ACD201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A85329-A0CA-C749-B963-327F3229597F}"/>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412719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D2B84-476A-384F-9669-650B7308B4DC}"/>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9742C1A-4315-8647-91B0-D058E0CC3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433B9E2D-B8DF-0440-A253-2C7E964E61B4}"/>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956A414D-B7DD-4E41-81EB-E5B30AFB0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E922B2A5-F32F-4D43-A753-9B633C589639}"/>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10D9D6C-6DCF-DC46-881A-0362620DE43D}"/>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8" name="Espace réservé du pied de page 7">
            <a:extLst>
              <a:ext uri="{FF2B5EF4-FFF2-40B4-BE49-F238E27FC236}">
                <a16:creationId xmlns:a16="http://schemas.microsoft.com/office/drawing/2014/main" id="{671FC272-5D81-F841-978A-1C7BC57E15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A14A5C-4DC4-AC40-A8A4-6F1C181CC4D9}"/>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42336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98FB10-E99D-E240-92AE-38472A81C06D}"/>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7F2B9E75-2151-AD4D-8C0B-574C4F6C86E7}"/>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4" name="Espace réservé du pied de page 3">
            <a:extLst>
              <a:ext uri="{FF2B5EF4-FFF2-40B4-BE49-F238E27FC236}">
                <a16:creationId xmlns:a16="http://schemas.microsoft.com/office/drawing/2014/main" id="{6AE3A50A-DCF8-1A40-BED5-5A46641562A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9271E45-FB59-5B43-B90D-E53FAAE5D727}"/>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37109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B0DAA5-467E-8D4B-8178-7C2F17C44320}"/>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3" name="Espace réservé du pied de page 2">
            <a:extLst>
              <a:ext uri="{FF2B5EF4-FFF2-40B4-BE49-F238E27FC236}">
                <a16:creationId xmlns:a16="http://schemas.microsoft.com/office/drawing/2014/main" id="{80438052-C1A6-BD44-BC9B-F8C52B1E3D3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F70490F-2570-EE41-9443-FBAF725A3659}"/>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56361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3A7B4-1429-6043-A089-11A000F31775}"/>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CEA52A6-C66E-F144-BD87-177B4AB73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7B3E2F04-4C93-2A46-8E67-BC7DE5107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45051655-561B-D143-8D33-83198FEF0623}"/>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6" name="Espace réservé du pied de page 5">
            <a:extLst>
              <a:ext uri="{FF2B5EF4-FFF2-40B4-BE49-F238E27FC236}">
                <a16:creationId xmlns:a16="http://schemas.microsoft.com/office/drawing/2014/main" id="{6F030530-7EEB-934F-AFBE-D8DC3D1446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B529BB-0697-F44D-93E8-3A5835389D8C}"/>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70703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63725-450F-8348-8759-EC3B5DD921FB}"/>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72177598-AC26-6B48-A8DC-0C65E58D6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01FC379-B6D2-6B40-8A97-C9A40DDF7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23487B2B-4ECD-7F4D-9C71-F3FC8F48AAC0}"/>
              </a:ext>
            </a:extLst>
          </p:cNvPr>
          <p:cNvSpPr>
            <a:spLocks noGrp="1"/>
          </p:cNvSpPr>
          <p:nvPr>
            <p:ph type="dt" sz="half" idx="10"/>
          </p:nvPr>
        </p:nvSpPr>
        <p:spPr/>
        <p:txBody>
          <a:bodyPr/>
          <a:lstStyle/>
          <a:p>
            <a:fld id="{1573CF8A-4EB1-164F-980F-21F01ED6EC35}" type="datetimeFigureOut">
              <a:rPr lang="fr-FR" smtClean="0"/>
              <a:t>27/09/2022</a:t>
            </a:fld>
            <a:endParaRPr lang="fr-FR"/>
          </a:p>
        </p:txBody>
      </p:sp>
      <p:sp>
        <p:nvSpPr>
          <p:cNvPr id="6" name="Espace réservé du pied de page 5">
            <a:extLst>
              <a:ext uri="{FF2B5EF4-FFF2-40B4-BE49-F238E27FC236}">
                <a16:creationId xmlns:a16="http://schemas.microsoft.com/office/drawing/2014/main" id="{0C23A068-956B-5141-9F40-8AE229247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C11EBC-55F4-DE43-B3EE-ABBFAD9DD700}"/>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207818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C5BE32-8E73-3944-8EAA-D3D947787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597CF2D-E9C7-A143-914A-19C3D92D9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A57D4024-4E75-0F42-B95B-131B8F34B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3CF8A-4EB1-164F-980F-21F01ED6EC35}" type="datetimeFigureOut">
              <a:rPr lang="fr-FR" smtClean="0"/>
              <a:t>27/09/2022</a:t>
            </a:fld>
            <a:endParaRPr lang="fr-FR"/>
          </a:p>
        </p:txBody>
      </p:sp>
      <p:sp>
        <p:nvSpPr>
          <p:cNvPr id="5" name="Espace réservé du pied de page 4">
            <a:extLst>
              <a:ext uri="{FF2B5EF4-FFF2-40B4-BE49-F238E27FC236}">
                <a16:creationId xmlns:a16="http://schemas.microsoft.com/office/drawing/2014/main" id="{1D05A648-5C59-584D-B6BA-E98FC5063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FF7294A-D5BB-D247-9368-78553055A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1BD50-BD9A-E748-9D49-AEC81AE7C92E}" type="slidenum">
              <a:rPr lang="fr-FR" smtClean="0"/>
              <a:t>‹N°›</a:t>
            </a:fld>
            <a:endParaRPr lang="fr-FR"/>
          </a:p>
        </p:txBody>
      </p:sp>
    </p:spTree>
    <p:extLst>
      <p:ext uri="{BB962C8B-B14F-4D97-AF65-F5344CB8AC3E}">
        <p14:creationId xmlns:p14="http://schemas.microsoft.com/office/powerpoint/2010/main" val="389304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xlqVavsTDKE"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voirgrandpournosenfants.ca/#jesigne" TargetMode="External"/><Relationship Id="rId5" Type="http://schemas.openxmlformats.org/officeDocument/2006/relationships/image" Target="../media/image1.png"/><Relationship Id="rId4" Type="http://schemas.openxmlformats.org/officeDocument/2006/relationships/hyperlink" Target="http://www.voirgrandpournosenfants.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descr="Une image contenant texte&#10;&#10;Description générée automatiquement">
            <a:extLst>
              <a:ext uri="{FF2B5EF4-FFF2-40B4-BE49-F238E27FC236}">
                <a16:creationId xmlns:a16="http://schemas.microsoft.com/office/drawing/2014/main" id="{C069518F-34D6-4504-B952-FB1CAA2D95DD}"/>
              </a:ext>
            </a:extLst>
          </p:cNvPr>
          <p:cNvPicPr>
            <a:picLocks noGrp="1" noChangeAspect="1"/>
          </p:cNvPicPr>
          <p:nvPr>
            <p:ph idx="1"/>
          </p:nvPr>
        </p:nvPicPr>
        <p:blipFill>
          <a:blip r:embed="rId3"/>
          <a:stretch>
            <a:fillRect/>
          </a:stretch>
        </p:blipFill>
        <p:spPr>
          <a:xfrm>
            <a:off x="838681" y="532211"/>
            <a:ext cx="10515600" cy="1616433"/>
          </a:xfrm>
        </p:spPr>
      </p:pic>
      <p:pic>
        <p:nvPicPr>
          <p:cNvPr id="15" name="Image 14" descr="Une image contenant texte&#10;&#10;Description générée automatiquement">
            <a:extLst>
              <a:ext uri="{FF2B5EF4-FFF2-40B4-BE49-F238E27FC236}">
                <a16:creationId xmlns:a16="http://schemas.microsoft.com/office/drawing/2014/main" id="{8BA74392-06D2-4916-8CB0-E4345794660E}"/>
              </a:ext>
            </a:extLst>
          </p:cNvPr>
          <p:cNvPicPr>
            <a:picLocks noChangeAspect="1"/>
          </p:cNvPicPr>
          <p:nvPr/>
        </p:nvPicPr>
        <p:blipFill>
          <a:blip r:embed="rId4"/>
          <a:stretch>
            <a:fillRect/>
          </a:stretch>
        </p:blipFill>
        <p:spPr>
          <a:xfrm>
            <a:off x="4146328" y="2284230"/>
            <a:ext cx="3911821" cy="3150374"/>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E252BAC2-5B1E-42A9-BD83-7AE09E57D201}"/>
              </a:ext>
            </a:extLst>
          </p:cNvPr>
          <p:cNvPicPr>
            <a:picLocks noChangeAspect="1"/>
          </p:cNvPicPr>
          <p:nvPr/>
        </p:nvPicPr>
        <p:blipFill>
          <a:blip r:embed="rId5"/>
          <a:stretch>
            <a:fillRect/>
          </a:stretch>
        </p:blipFill>
        <p:spPr>
          <a:xfrm>
            <a:off x="8059287" y="5966458"/>
            <a:ext cx="1941963" cy="735339"/>
          </a:xfrm>
          <a:prstGeom prst="rect">
            <a:avLst/>
          </a:prstGeom>
        </p:spPr>
      </p:pic>
      <p:pic>
        <p:nvPicPr>
          <p:cNvPr id="4" name="Image 3">
            <a:extLst>
              <a:ext uri="{FF2B5EF4-FFF2-40B4-BE49-F238E27FC236}">
                <a16:creationId xmlns:a16="http://schemas.microsoft.com/office/drawing/2014/main" id="{50543EC5-D203-6371-8399-2B6301C671DA}"/>
              </a:ext>
            </a:extLst>
          </p:cNvPr>
          <p:cNvPicPr>
            <a:picLocks noChangeAspect="1"/>
          </p:cNvPicPr>
          <p:nvPr/>
        </p:nvPicPr>
        <p:blipFill>
          <a:blip r:embed="rId6"/>
          <a:stretch>
            <a:fillRect/>
          </a:stretch>
        </p:blipFill>
        <p:spPr>
          <a:xfrm>
            <a:off x="10120068" y="5888966"/>
            <a:ext cx="1941963" cy="873646"/>
          </a:xfrm>
          <a:prstGeom prst="rect">
            <a:avLst/>
          </a:prstGeom>
        </p:spPr>
      </p:pic>
    </p:spTree>
    <p:extLst>
      <p:ext uri="{BB962C8B-B14F-4D97-AF65-F5344CB8AC3E}">
        <p14:creationId xmlns:p14="http://schemas.microsoft.com/office/powerpoint/2010/main" val="8207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CAFB9-049D-3F43-90E2-DBDBDCE03E4B}"/>
              </a:ext>
            </a:extLst>
          </p:cNvPr>
          <p:cNvSpPr/>
          <p:nvPr/>
        </p:nvSpPr>
        <p:spPr>
          <a:xfrm>
            <a:off x="1248184" y="2292050"/>
            <a:ext cx="9729788" cy="1323439"/>
          </a:xfrm>
          <a:prstGeom prst="rect">
            <a:avLst/>
          </a:prstGeom>
        </p:spPr>
        <p:txBody>
          <a:bodyPr wrap="square">
            <a:spAutoFit/>
          </a:bodyPr>
          <a:lstStyle/>
          <a:p>
            <a:pPr marL="342900" indent="-342900">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Partager une compréhension commune des besoins de l’enfant. </a:t>
            </a:r>
            <a:endParaRPr lang="fr-CA" sz="2000" dirty="0">
              <a:solidFill>
                <a:srgbClr val="C40830"/>
              </a:solidFill>
              <a:latin typeface="Lato" panose="020F0502020204030203" pitchFamily="34" charset="0"/>
              <a:ea typeface="Lato" panose="020F0502020204030203" pitchFamily="34" charset="0"/>
              <a:cs typeface="Lato" panose="020F0502020204030203" pitchFamily="34" charset="0"/>
            </a:endParaRPr>
          </a:p>
          <a:p>
            <a:pPr marL="342900" indent="-342900">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Favoriser la complémentarité et la continuité des services et des actions. </a:t>
            </a:r>
            <a:endParaRPr lang="fr-CA" sz="2000" dirty="0">
              <a:solidFill>
                <a:srgbClr val="C40830"/>
              </a:solidFill>
              <a:latin typeface="Lato" panose="020F0502020204030203" pitchFamily="34" charset="0"/>
              <a:ea typeface="Lato" panose="020F0502020204030203" pitchFamily="34" charset="0"/>
              <a:cs typeface="Lato" panose="020F0502020204030203" pitchFamily="34" charset="0"/>
            </a:endParaRPr>
          </a:p>
          <a:p>
            <a:pPr marL="342900" indent="-342900">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Agir en concertation avec tous les acteurs de la communauté. </a:t>
            </a: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p:txBody>
      </p:sp>
      <p:pic>
        <p:nvPicPr>
          <p:cNvPr id="8" name="Image 7" descr="Une image contenant texte&#10;&#10;Description générée automatiquement">
            <a:extLst>
              <a:ext uri="{FF2B5EF4-FFF2-40B4-BE49-F238E27FC236}">
                <a16:creationId xmlns:a16="http://schemas.microsoft.com/office/drawing/2014/main" id="{7B0CDBF0-26AD-4B5E-94FE-FD8B4D43FED5}"/>
              </a:ext>
            </a:extLst>
          </p:cNvPr>
          <p:cNvPicPr>
            <a:picLocks noChangeAspect="1"/>
          </p:cNvPicPr>
          <p:nvPr/>
        </p:nvPicPr>
        <p:blipFill>
          <a:blip r:embed="rId2"/>
          <a:stretch>
            <a:fillRect/>
          </a:stretch>
        </p:blipFill>
        <p:spPr>
          <a:xfrm>
            <a:off x="10251750" y="5567550"/>
            <a:ext cx="2372619" cy="1090426"/>
          </a:xfrm>
          <a:prstGeom prst="rect">
            <a:avLst/>
          </a:prstGeom>
        </p:spPr>
      </p:pic>
      <p:grpSp>
        <p:nvGrpSpPr>
          <p:cNvPr id="2" name="Groupe 1">
            <a:extLst>
              <a:ext uri="{FF2B5EF4-FFF2-40B4-BE49-F238E27FC236}">
                <a16:creationId xmlns:a16="http://schemas.microsoft.com/office/drawing/2014/main" id="{1E1A48BE-5725-4334-AEA7-C8B4ADA24C5A}"/>
              </a:ext>
            </a:extLst>
          </p:cNvPr>
          <p:cNvGrpSpPr/>
          <p:nvPr/>
        </p:nvGrpSpPr>
        <p:grpSpPr>
          <a:xfrm>
            <a:off x="209008" y="722259"/>
            <a:ext cx="11801964" cy="1481560"/>
            <a:chOff x="209008" y="722259"/>
            <a:chExt cx="11801964" cy="1481560"/>
          </a:xfrm>
        </p:grpSpPr>
        <p:pic>
          <p:nvPicPr>
            <p:cNvPr id="5" name="Image 4">
              <a:extLst>
                <a:ext uri="{FF2B5EF4-FFF2-40B4-BE49-F238E27FC236}">
                  <a16:creationId xmlns:a16="http://schemas.microsoft.com/office/drawing/2014/main" id="{600ADD11-3461-47B0-A892-BA10D26FCA8A}"/>
                </a:ext>
              </a:extLst>
            </p:cNvPr>
            <p:cNvPicPr>
              <a:picLocks noChangeAspect="1"/>
            </p:cNvPicPr>
            <p:nvPr/>
          </p:nvPicPr>
          <p:blipFill rotWithShape="1">
            <a:blip r:embed="rId3"/>
            <a:srcRect t="72823"/>
            <a:stretch/>
          </p:blipFill>
          <p:spPr>
            <a:xfrm>
              <a:off x="209008" y="722259"/>
              <a:ext cx="11801964" cy="1481560"/>
            </a:xfrm>
            <a:prstGeom prst="rect">
              <a:avLst/>
            </a:prstGeom>
          </p:spPr>
        </p:pic>
        <p:sp>
          <p:nvSpPr>
            <p:cNvPr id="6" name="Rectangle 5">
              <a:extLst>
                <a:ext uri="{FF2B5EF4-FFF2-40B4-BE49-F238E27FC236}">
                  <a16:creationId xmlns:a16="http://schemas.microsoft.com/office/drawing/2014/main" id="{56DC6C28-A0A7-4809-A048-D442AFE9E155}"/>
                </a:ext>
              </a:extLst>
            </p:cNvPr>
            <p:cNvSpPr/>
            <p:nvPr/>
          </p:nvSpPr>
          <p:spPr>
            <a:xfrm>
              <a:off x="10427957" y="1152219"/>
              <a:ext cx="569570" cy="453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76447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10;&#10;Description générée automatiquement">
            <a:extLst>
              <a:ext uri="{FF2B5EF4-FFF2-40B4-BE49-F238E27FC236}">
                <a16:creationId xmlns:a16="http://schemas.microsoft.com/office/drawing/2014/main" id="{329B3D19-7C7F-4B69-8999-3DA6489EBCEB}"/>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11" name="Rectangle 10">
            <a:extLst>
              <a:ext uri="{FF2B5EF4-FFF2-40B4-BE49-F238E27FC236}">
                <a16:creationId xmlns:a16="http://schemas.microsoft.com/office/drawing/2014/main" id="{29F63B51-47A6-4DF6-82BC-412F96D40A1C}"/>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qui s’adresse la Charte?</a:t>
            </a:r>
          </a:p>
        </p:txBody>
      </p:sp>
      <p:pic>
        <p:nvPicPr>
          <p:cNvPr id="7" name="Image 6">
            <a:extLst>
              <a:ext uri="{FF2B5EF4-FFF2-40B4-BE49-F238E27FC236}">
                <a16:creationId xmlns:a16="http://schemas.microsoft.com/office/drawing/2014/main" id="{99C0F156-EBE8-4423-86D0-1CFB568FF53E}"/>
              </a:ext>
            </a:extLst>
          </p:cNvPr>
          <p:cNvPicPr>
            <a:picLocks noChangeAspect="1"/>
          </p:cNvPicPr>
          <p:nvPr/>
        </p:nvPicPr>
        <p:blipFill>
          <a:blip r:embed="rId3"/>
          <a:stretch>
            <a:fillRect/>
          </a:stretch>
        </p:blipFill>
        <p:spPr>
          <a:xfrm>
            <a:off x="8253791" y="3953628"/>
            <a:ext cx="1365336" cy="961956"/>
          </a:xfrm>
          <a:prstGeom prst="rect">
            <a:avLst/>
          </a:prstGeom>
        </p:spPr>
      </p:pic>
      <p:pic>
        <p:nvPicPr>
          <p:cNvPr id="14" name="Image 13">
            <a:extLst>
              <a:ext uri="{FF2B5EF4-FFF2-40B4-BE49-F238E27FC236}">
                <a16:creationId xmlns:a16="http://schemas.microsoft.com/office/drawing/2014/main" id="{4540F264-1A33-4681-9F3E-80479A45F4A4}"/>
              </a:ext>
            </a:extLst>
          </p:cNvPr>
          <p:cNvPicPr>
            <a:picLocks noChangeAspect="1"/>
          </p:cNvPicPr>
          <p:nvPr/>
        </p:nvPicPr>
        <p:blipFill>
          <a:blip r:embed="rId4"/>
          <a:stretch>
            <a:fillRect/>
          </a:stretch>
        </p:blipFill>
        <p:spPr>
          <a:xfrm>
            <a:off x="5270528" y="4203559"/>
            <a:ext cx="1686530" cy="610269"/>
          </a:xfrm>
          <a:prstGeom prst="rect">
            <a:avLst/>
          </a:prstGeom>
        </p:spPr>
      </p:pic>
      <p:pic>
        <p:nvPicPr>
          <p:cNvPr id="16" name="Image 15">
            <a:extLst>
              <a:ext uri="{FF2B5EF4-FFF2-40B4-BE49-F238E27FC236}">
                <a16:creationId xmlns:a16="http://schemas.microsoft.com/office/drawing/2014/main" id="{7831676B-08E1-4B9A-9340-B479FB4DF164}"/>
              </a:ext>
            </a:extLst>
          </p:cNvPr>
          <p:cNvPicPr>
            <a:picLocks noChangeAspect="1"/>
          </p:cNvPicPr>
          <p:nvPr/>
        </p:nvPicPr>
        <p:blipFill>
          <a:blip r:embed="rId5"/>
          <a:stretch>
            <a:fillRect/>
          </a:stretch>
        </p:blipFill>
        <p:spPr>
          <a:xfrm>
            <a:off x="2811485" y="3918527"/>
            <a:ext cx="985458" cy="982261"/>
          </a:xfrm>
          <a:prstGeom prst="rect">
            <a:avLst/>
          </a:prstGeom>
        </p:spPr>
      </p:pic>
      <p:sp>
        <p:nvSpPr>
          <p:cNvPr id="20" name="ZoneTexte 19">
            <a:extLst>
              <a:ext uri="{FF2B5EF4-FFF2-40B4-BE49-F238E27FC236}">
                <a16:creationId xmlns:a16="http://schemas.microsoft.com/office/drawing/2014/main" id="{659439BF-D875-4C43-911C-A1A5E0AA5DDA}"/>
              </a:ext>
            </a:extLst>
          </p:cNvPr>
          <p:cNvSpPr txBox="1"/>
          <p:nvPr/>
        </p:nvSpPr>
        <p:spPr>
          <a:xfrm>
            <a:off x="2744810" y="2748082"/>
            <a:ext cx="6714001" cy="646331"/>
          </a:xfrm>
          <a:prstGeom prst="rect">
            <a:avLst/>
          </a:prstGeom>
          <a:noFill/>
        </p:spPr>
        <p:txBody>
          <a:bodyPr wrap="square">
            <a:spAutoFit/>
          </a:bodyPr>
          <a:lstStyle/>
          <a:p>
            <a:pPr algn="ctr"/>
            <a:r>
              <a:rPr lang="fr-CA" dirty="0">
                <a:latin typeface="Lato" panose="020F0502020204030203" pitchFamily="34" charset="0"/>
                <a:ea typeface="Lato" panose="020F0502020204030203" pitchFamily="34" charset="0"/>
                <a:cs typeface="Lato" panose="020F0502020204030203" pitchFamily="34" charset="0"/>
              </a:rPr>
              <a:t>Plusieurs acteurs jouent un rôle déterminant auprès d’un enfant, dès sa naissance et à tous les stades de son parcours de vie.</a:t>
            </a:r>
          </a:p>
        </p:txBody>
      </p:sp>
      <p:pic>
        <p:nvPicPr>
          <p:cNvPr id="9" name="Image 8">
            <a:extLst>
              <a:ext uri="{FF2B5EF4-FFF2-40B4-BE49-F238E27FC236}">
                <a16:creationId xmlns:a16="http://schemas.microsoft.com/office/drawing/2014/main" id="{D1BA9772-EE90-4185-BE43-4ABBC99E0FEC}"/>
              </a:ext>
            </a:extLst>
          </p:cNvPr>
          <p:cNvPicPr>
            <a:picLocks noChangeAspect="1"/>
          </p:cNvPicPr>
          <p:nvPr/>
        </p:nvPicPr>
        <p:blipFill>
          <a:blip r:embed="rId6"/>
          <a:stretch>
            <a:fillRect/>
          </a:stretch>
        </p:blipFill>
        <p:spPr>
          <a:xfrm>
            <a:off x="2706710" y="1767826"/>
            <a:ext cx="6797629" cy="723963"/>
          </a:xfrm>
          <a:prstGeom prst="rect">
            <a:avLst/>
          </a:prstGeom>
        </p:spPr>
      </p:pic>
      <p:sp>
        <p:nvSpPr>
          <p:cNvPr id="17" name="ZoneTexte 16">
            <a:extLst>
              <a:ext uri="{FF2B5EF4-FFF2-40B4-BE49-F238E27FC236}">
                <a16:creationId xmlns:a16="http://schemas.microsoft.com/office/drawing/2014/main" id="{0CF589DF-27C8-4F25-B95F-28703E6329D2}"/>
              </a:ext>
            </a:extLst>
          </p:cNvPr>
          <p:cNvSpPr txBox="1"/>
          <p:nvPr/>
        </p:nvSpPr>
        <p:spPr>
          <a:xfrm>
            <a:off x="2223960" y="4953684"/>
            <a:ext cx="2186115" cy="615553"/>
          </a:xfrm>
          <a:prstGeom prst="rect">
            <a:avLst/>
          </a:prstGeom>
          <a:noFill/>
        </p:spPr>
        <p:txBody>
          <a:bodyPr wrap="square">
            <a:spAutoFit/>
          </a:bodyPr>
          <a:lstStyle/>
          <a:p>
            <a:pPr algn="ctr"/>
            <a:r>
              <a:rPr lang="fr-CA" b="1" dirty="0">
                <a:solidFill>
                  <a:srgbClr val="00A8AC"/>
                </a:solidFill>
              </a:rPr>
              <a:t>FAMILLE</a:t>
            </a:r>
            <a:r>
              <a:rPr lang="fr-CA" dirty="0"/>
              <a:t> </a:t>
            </a:r>
            <a:br>
              <a:rPr lang="fr-CA" dirty="0"/>
            </a:br>
            <a:r>
              <a:rPr lang="fr-CA" sz="1600" dirty="0"/>
              <a:t>et entourage</a:t>
            </a:r>
          </a:p>
        </p:txBody>
      </p:sp>
      <p:sp>
        <p:nvSpPr>
          <p:cNvPr id="19" name="ZoneTexte 18">
            <a:extLst>
              <a:ext uri="{FF2B5EF4-FFF2-40B4-BE49-F238E27FC236}">
                <a16:creationId xmlns:a16="http://schemas.microsoft.com/office/drawing/2014/main" id="{D4E4BC04-D915-4276-B44C-23FFB3521380}"/>
              </a:ext>
            </a:extLst>
          </p:cNvPr>
          <p:cNvSpPr txBox="1"/>
          <p:nvPr/>
        </p:nvSpPr>
        <p:spPr>
          <a:xfrm>
            <a:off x="5007577" y="4933231"/>
            <a:ext cx="2186115" cy="615553"/>
          </a:xfrm>
          <a:prstGeom prst="rect">
            <a:avLst/>
          </a:prstGeom>
          <a:noFill/>
        </p:spPr>
        <p:txBody>
          <a:bodyPr wrap="square">
            <a:spAutoFit/>
          </a:bodyPr>
          <a:lstStyle/>
          <a:p>
            <a:pPr algn="ctr"/>
            <a:r>
              <a:rPr lang="fr-CA" b="1" dirty="0">
                <a:solidFill>
                  <a:srgbClr val="00A8AC"/>
                </a:solidFill>
              </a:rPr>
              <a:t>INTERVENANTS</a:t>
            </a:r>
            <a:r>
              <a:rPr lang="fr-CA" dirty="0"/>
              <a:t> </a:t>
            </a:r>
            <a:br>
              <a:rPr lang="fr-CA" dirty="0"/>
            </a:br>
            <a:r>
              <a:rPr lang="fr-CA" sz="1600" dirty="0"/>
              <a:t>de la communauté</a:t>
            </a:r>
          </a:p>
        </p:txBody>
      </p:sp>
      <p:sp>
        <p:nvSpPr>
          <p:cNvPr id="21" name="ZoneTexte 20">
            <a:extLst>
              <a:ext uri="{FF2B5EF4-FFF2-40B4-BE49-F238E27FC236}">
                <a16:creationId xmlns:a16="http://schemas.microsoft.com/office/drawing/2014/main" id="{2387B3D3-5989-4FF0-800A-FDF19FA3BED2}"/>
              </a:ext>
            </a:extLst>
          </p:cNvPr>
          <p:cNvSpPr txBox="1"/>
          <p:nvPr/>
        </p:nvSpPr>
        <p:spPr>
          <a:xfrm>
            <a:off x="7856807" y="4962809"/>
            <a:ext cx="2186115" cy="1107996"/>
          </a:xfrm>
          <a:prstGeom prst="rect">
            <a:avLst/>
          </a:prstGeom>
          <a:noFill/>
        </p:spPr>
        <p:txBody>
          <a:bodyPr wrap="square">
            <a:spAutoFit/>
          </a:bodyPr>
          <a:lstStyle/>
          <a:p>
            <a:pPr algn="ctr"/>
            <a:r>
              <a:rPr lang="fr-CA" b="1" dirty="0">
                <a:solidFill>
                  <a:srgbClr val="00A8AC"/>
                </a:solidFill>
              </a:rPr>
              <a:t>DÉCIDEURS</a:t>
            </a:r>
            <a:r>
              <a:rPr lang="fr-CA" dirty="0"/>
              <a:t> </a:t>
            </a:r>
            <a:br>
              <a:rPr lang="fr-CA" dirty="0"/>
            </a:br>
            <a:r>
              <a:rPr lang="fr-CA" sz="1600" dirty="0"/>
              <a:t>des institutions et des gouvernements locaux, régionaux et nationaux</a:t>
            </a:r>
          </a:p>
        </p:txBody>
      </p:sp>
      <p:pic>
        <p:nvPicPr>
          <p:cNvPr id="22" name="Image 21">
            <a:extLst>
              <a:ext uri="{FF2B5EF4-FFF2-40B4-BE49-F238E27FC236}">
                <a16:creationId xmlns:a16="http://schemas.microsoft.com/office/drawing/2014/main" id="{FFF30AF1-E752-48C7-8605-127353A3DFFF}"/>
              </a:ext>
            </a:extLst>
          </p:cNvPr>
          <p:cNvPicPr>
            <a:picLocks noChangeAspect="1"/>
          </p:cNvPicPr>
          <p:nvPr/>
        </p:nvPicPr>
        <p:blipFill>
          <a:blip r:embed="rId7"/>
          <a:stretch>
            <a:fillRect/>
          </a:stretch>
        </p:blipFill>
        <p:spPr>
          <a:xfrm>
            <a:off x="9892362" y="151518"/>
            <a:ext cx="1213787" cy="1144428"/>
          </a:xfrm>
          <a:prstGeom prst="rect">
            <a:avLst/>
          </a:prstGeom>
        </p:spPr>
      </p:pic>
      <p:pic>
        <p:nvPicPr>
          <p:cNvPr id="13" name="Image 12">
            <a:extLst>
              <a:ext uri="{FF2B5EF4-FFF2-40B4-BE49-F238E27FC236}">
                <a16:creationId xmlns:a16="http://schemas.microsoft.com/office/drawing/2014/main" id="{FDA38CF7-4F41-4817-A489-F3FBEFB2C7A2}"/>
              </a:ext>
            </a:extLst>
          </p:cNvPr>
          <p:cNvPicPr>
            <a:picLocks noChangeAspect="1"/>
          </p:cNvPicPr>
          <p:nvPr/>
        </p:nvPicPr>
        <p:blipFill rotWithShape="1">
          <a:blip r:embed="rId8"/>
          <a:srcRect l="32377" t="47256"/>
          <a:stretch/>
        </p:blipFill>
        <p:spPr>
          <a:xfrm>
            <a:off x="8647617" y="2299064"/>
            <a:ext cx="206838" cy="169817"/>
          </a:xfrm>
          <a:prstGeom prst="rect">
            <a:avLst/>
          </a:prstGeom>
        </p:spPr>
      </p:pic>
    </p:spTree>
    <p:extLst>
      <p:ext uri="{BB962C8B-B14F-4D97-AF65-F5344CB8AC3E}">
        <p14:creationId xmlns:p14="http://schemas.microsoft.com/office/powerpoint/2010/main" val="332869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95BF10-25FC-DA4E-8864-23A36C73658C}"/>
              </a:ext>
            </a:extLst>
          </p:cNvPr>
          <p:cNvSpPr/>
          <p:nvPr/>
        </p:nvSpPr>
        <p:spPr>
          <a:xfrm>
            <a:off x="1176339" y="1722353"/>
            <a:ext cx="9405936" cy="4075475"/>
          </a:xfrm>
          <a:prstGeom prst="rect">
            <a:avLst/>
          </a:prstGeom>
        </p:spPr>
        <p:txBody>
          <a:bodyPr wrap="square">
            <a:spAutoFit/>
          </a:bodyPr>
          <a:lstStyle/>
          <a:p>
            <a:pPr marL="24841" marR="157429" indent="-311798">
              <a:spcBef>
                <a:spcPts val="1200"/>
              </a:spcBef>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7 groupes cibles en Estrie :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Services de garde éducatifs à l’enfance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Centres de services scolaires et leurs écoles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Établissements d’enseignement supérieur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Services de santé et services sociaux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Organismes communautaires </a:t>
            </a:r>
          </a:p>
          <a:p>
            <a:pPr marL="342900" marR="777050" indent="-342900">
              <a:spcBef>
                <a:spcPts val="1117"/>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Instances de concertation locale enfance et famille </a:t>
            </a:r>
          </a:p>
          <a:p>
            <a:pPr marL="342900" marR="777050" indent="-342900">
              <a:spcBef>
                <a:spcPts val="1117"/>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Municipalités et MRC</a:t>
            </a:r>
            <a:br>
              <a:rPr lang="fr-CA" sz="1400" dirty="0">
                <a:latin typeface="Lato" panose="020F0502020204030203" pitchFamily="34" charset="0"/>
                <a:ea typeface="Lato" panose="020F0502020204030203" pitchFamily="34" charset="0"/>
                <a:cs typeface="Lato" panose="020F0502020204030203" pitchFamily="34" charset="0"/>
              </a:rPr>
            </a:br>
            <a:endParaRPr lang="fr-FR" sz="1400" dirty="0">
              <a:latin typeface="Lato" panose="020F0502020204030203" pitchFamily="34" charset="0"/>
              <a:ea typeface="Lato" panose="020F0502020204030203" pitchFamily="34" charset="0"/>
              <a:cs typeface="Lato" panose="020F0502020204030203" pitchFamily="34" charset="0"/>
            </a:endParaRPr>
          </a:p>
          <a:p>
            <a:pPr marL="469278" marR="442646" indent="6972">
              <a:spcBef>
                <a:spcPts val="67"/>
              </a:spcBef>
            </a:pPr>
            <a:endParaRPr lang="fr-CA" sz="1400" dirty="0">
              <a:latin typeface="Lato" panose="020F0502020204030203" pitchFamily="34" charset="0"/>
              <a:ea typeface="Lato" panose="020F0502020204030203" pitchFamily="34" charset="0"/>
              <a:cs typeface="Lato" panose="020F0502020204030203" pitchFamily="34" charset="0"/>
            </a:endParaRPr>
          </a:p>
          <a:p>
            <a:pPr marL="476263">
              <a:spcBef>
                <a:spcPts val="216"/>
              </a:spcBef>
            </a:pPr>
            <a:endParaRPr lang="fr-CA" sz="14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12" name="Image 11" descr="Une image contenant texte&#10;&#10;Description générée automatiquement">
            <a:extLst>
              <a:ext uri="{FF2B5EF4-FFF2-40B4-BE49-F238E27FC236}">
                <a16:creationId xmlns:a16="http://schemas.microsoft.com/office/drawing/2014/main" id="{329B3D19-7C7F-4B69-8999-3DA6489EBCEB}"/>
              </a:ext>
            </a:extLst>
          </p:cNvPr>
          <p:cNvPicPr>
            <a:picLocks noChangeAspect="1"/>
          </p:cNvPicPr>
          <p:nvPr/>
        </p:nvPicPr>
        <p:blipFill>
          <a:blip r:embed="rId3"/>
          <a:stretch>
            <a:fillRect/>
          </a:stretch>
        </p:blipFill>
        <p:spPr>
          <a:xfrm>
            <a:off x="10251750" y="5567550"/>
            <a:ext cx="2372619" cy="1090426"/>
          </a:xfrm>
          <a:prstGeom prst="rect">
            <a:avLst/>
          </a:prstGeom>
        </p:spPr>
      </p:pic>
      <p:sp>
        <p:nvSpPr>
          <p:cNvPr id="11" name="Rectangle 10">
            <a:extLst>
              <a:ext uri="{FF2B5EF4-FFF2-40B4-BE49-F238E27FC236}">
                <a16:creationId xmlns:a16="http://schemas.microsoft.com/office/drawing/2014/main" id="{29F63B51-47A6-4DF6-82BC-412F96D40A1C}"/>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qui s’adresse la Charte?</a:t>
            </a:r>
          </a:p>
        </p:txBody>
      </p:sp>
      <p:pic>
        <p:nvPicPr>
          <p:cNvPr id="3" name="Image 2">
            <a:extLst>
              <a:ext uri="{FF2B5EF4-FFF2-40B4-BE49-F238E27FC236}">
                <a16:creationId xmlns:a16="http://schemas.microsoft.com/office/drawing/2014/main" id="{63C44D50-9FC2-4360-9FB5-6D42BADE7EC3}"/>
              </a:ext>
            </a:extLst>
          </p:cNvPr>
          <p:cNvPicPr>
            <a:picLocks noChangeAspect="1"/>
          </p:cNvPicPr>
          <p:nvPr/>
        </p:nvPicPr>
        <p:blipFill>
          <a:blip r:embed="rId4"/>
          <a:stretch>
            <a:fillRect/>
          </a:stretch>
        </p:blipFill>
        <p:spPr>
          <a:xfrm>
            <a:off x="9892362" y="151518"/>
            <a:ext cx="1213787" cy="1144428"/>
          </a:xfrm>
          <a:prstGeom prst="rect">
            <a:avLst/>
          </a:prstGeom>
        </p:spPr>
      </p:pic>
    </p:spTree>
    <p:extLst>
      <p:ext uri="{BB962C8B-B14F-4D97-AF65-F5344CB8AC3E}">
        <p14:creationId xmlns:p14="http://schemas.microsoft.com/office/powerpoint/2010/main" val="25364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A3D6505-E1F0-2D40-9A9D-EFE4D4968593}"/>
              </a:ext>
            </a:extLst>
          </p:cNvPr>
          <p:cNvSpPr txBox="1"/>
          <p:nvPr/>
        </p:nvSpPr>
        <p:spPr>
          <a:xfrm>
            <a:off x="1017316" y="1860946"/>
            <a:ext cx="9965009" cy="4062651"/>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Sensibiliser les parents à l’importance de chacune des transitions de l’enfant à travers sa petite enfance (ex. : apprendre à marcher, à devenir propre, à entrer au CPE et à l’école, etc.).</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Installer une collaboration avec les partenaires de la santé et des services sociaux, du milieu communautaire et du milieu scolaire, afin d’offrir un filet de sécurité aux familles.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Avoir un souci constant de mettre en place des incitatifs pour diminuer les barrières à la participation, dans tous les projets mis de l'avant.</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Proposer davantage d’activités dans les milieux de garde, incluant des parents disponibles et volontaires.</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a:p>
            <a:r>
              <a:rPr lang="fr-CA" sz="1600" dirty="0">
                <a:latin typeface="Lato" panose="020F0502020204030203" pitchFamily="34" charset="0"/>
                <a:ea typeface="Lato" panose="020F0502020204030203" pitchFamily="34" charset="0"/>
                <a:cs typeface="Lato" panose="020F0502020204030203" pitchFamily="34" charset="0"/>
              </a:rPr>
              <a:t> </a:t>
            </a:r>
            <a:endParaRPr lang="fr-FR" sz="1600" dirty="0">
              <a:latin typeface="Lato" panose="020F0502020204030203" pitchFamily="34" charset="0"/>
              <a:ea typeface="Lato" panose="020F0502020204030203" pitchFamily="34" charset="0"/>
              <a:cs typeface="Lato" panose="020F0502020204030203" pitchFamily="34" charset="0"/>
            </a:endParaRPr>
          </a:p>
        </p:txBody>
      </p:sp>
      <p:pic>
        <p:nvPicPr>
          <p:cNvPr id="6" name="Image 5" descr="Une image contenant texte&#10;&#10;Description générée automatiquement">
            <a:extLst>
              <a:ext uri="{FF2B5EF4-FFF2-40B4-BE49-F238E27FC236}">
                <a16:creationId xmlns:a16="http://schemas.microsoft.com/office/drawing/2014/main" id="{51A5AD01-CC3A-44C8-BEB1-4022EA9A880B}"/>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DEEE2A1D-52BD-4B9B-AFDC-27C8C6F7924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que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services de garde éducatifs à l’enfance</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3" name="Image 2">
            <a:extLst>
              <a:ext uri="{FF2B5EF4-FFF2-40B4-BE49-F238E27FC236}">
                <a16:creationId xmlns:a16="http://schemas.microsoft.com/office/drawing/2014/main" id="{C2120AFB-EA5C-453F-AB9A-7F9508FCEBBF}"/>
              </a:ext>
            </a:extLst>
          </p:cNvPr>
          <p:cNvPicPr>
            <a:picLocks noChangeAspect="1"/>
          </p:cNvPicPr>
          <p:nvPr/>
        </p:nvPicPr>
        <p:blipFill>
          <a:blip r:embed="rId3"/>
          <a:stretch>
            <a:fillRect/>
          </a:stretch>
        </p:blipFill>
        <p:spPr>
          <a:xfrm>
            <a:off x="9772646" y="137488"/>
            <a:ext cx="1447803" cy="1243638"/>
          </a:xfrm>
          <a:prstGeom prst="rect">
            <a:avLst/>
          </a:prstGeom>
        </p:spPr>
      </p:pic>
    </p:spTree>
    <p:extLst>
      <p:ext uri="{BB962C8B-B14F-4D97-AF65-F5344CB8AC3E}">
        <p14:creationId xmlns:p14="http://schemas.microsoft.com/office/powerpoint/2010/main" val="333515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6C08E4EE-E605-4BCF-A420-78F4C7BB227C}"/>
              </a:ext>
            </a:extLst>
          </p:cNvPr>
          <p:cNvPicPr>
            <a:picLocks noChangeAspect="1"/>
          </p:cNvPicPr>
          <p:nvPr/>
        </p:nvPicPr>
        <p:blipFill>
          <a:blip r:embed="rId3"/>
          <a:stretch>
            <a:fillRect/>
          </a:stretch>
        </p:blipFill>
        <p:spPr>
          <a:xfrm>
            <a:off x="10251750" y="5567550"/>
            <a:ext cx="2372619" cy="1090426"/>
          </a:xfrm>
          <a:prstGeom prst="rect">
            <a:avLst/>
          </a:prstGeom>
        </p:spPr>
      </p:pic>
      <p:sp>
        <p:nvSpPr>
          <p:cNvPr id="9" name="Rectangle 8">
            <a:extLst>
              <a:ext uri="{FF2B5EF4-FFF2-40B4-BE49-F238E27FC236}">
                <a16:creationId xmlns:a16="http://schemas.microsoft.com/office/drawing/2014/main" id="{D65DF3A2-A8EF-47B4-97C6-6A8906341396}"/>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que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centres de services scolaires et écoles</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10" name="Image 9">
            <a:extLst>
              <a:ext uri="{FF2B5EF4-FFF2-40B4-BE49-F238E27FC236}">
                <a16:creationId xmlns:a16="http://schemas.microsoft.com/office/drawing/2014/main" id="{1AFA5494-463E-4A15-98C8-0B0D6C75861C}"/>
              </a:ext>
            </a:extLst>
          </p:cNvPr>
          <p:cNvPicPr>
            <a:picLocks noChangeAspect="1"/>
          </p:cNvPicPr>
          <p:nvPr/>
        </p:nvPicPr>
        <p:blipFill>
          <a:blip r:embed="rId4"/>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D2CDE9C8-92A3-46E3-99FA-17F5F1DF1FDA}"/>
              </a:ext>
            </a:extLst>
          </p:cNvPr>
          <p:cNvSpPr txBox="1"/>
          <p:nvPr/>
        </p:nvSpPr>
        <p:spPr>
          <a:xfrm>
            <a:off x="1017316" y="1860946"/>
            <a:ext cx="9965009" cy="4431983"/>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Installer une collaboration avec les partenaires des services de garde éducatifs à l’enfance, de la santé et des services sociaux et du milieu communautaire, afin d’offrir un filet de sécurité aux familles.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Favoriser l’association entre les CPE et les écoles afin de favoriser une transition scolaire harmonieuse pour les enfants de 4 ans ou 5 ans.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Faciliter le transfert des informations personnelles sensibles entre les différents intervenants, dans le respect de la confidentialité.</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Présenter le Programme-cycle de l’éducation préscolaire pour les maternelles 4 ans et 5 ans aux différents partenaires (philosophie, domaines de développement, mandats).</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p>
          <a:p>
            <a:r>
              <a:rPr lang="fr-CA" sz="1600" dirty="0">
                <a:latin typeface="Lato" panose="020F0502020204030203" pitchFamily="34" charset="0"/>
                <a:ea typeface="Lato" panose="020F0502020204030203" pitchFamily="34" charset="0"/>
                <a:cs typeface="Lato" panose="020F0502020204030203" pitchFamily="34" charset="0"/>
              </a:rPr>
              <a:t> </a:t>
            </a:r>
          </a:p>
          <a:p>
            <a:r>
              <a:rPr lang="fr-CA" sz="1600" dirty="0">
                <a:latin typeface="Lato" panose="020F0502020204030203" pitchFamily="34" charset="0"/>
                <a:ea typeface="Lato" panose="020F0502020204030203" pitchFamily="34" charset="0"/>
                <a:cs typeface="Lato" panose="020F0502020204030203" pitchFamily="34" charset="0"/>
              </a:rPr>
              <a:t> </a:t>
            </a:r>
            <a:endParaRPr lang="fr-FR"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2927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AC61F0F4-0061-4665-BD8C-A22551F3145B}"/>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6" name="Rectangle 5">
            <a:extLst>
              <a:ext uri="{FF2B5EF4-FFF2-40B4-BE49-F238E27FC236}">
                <a16:creationId xmlns:a16="http://schemas.microsoft.com/office/drawing/2014/main" id="{65C29264-FBFE-4FB1-80B3-06FFB4AE3CF0}"/>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a:t>
            </a:r>
            <a:r>
              <a:rPr lang="fr-CA" sz="33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établissements d’enseignement supérieur</a:t>
            </a:r>
            <a: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9" name="Image 8">
            <a:extLst>
              <a:ext uri="{FF2B5EF4-FFF2-40B4-BE49-F238E27FC236}">
                <a16:creationId xmlns:a16="http://schemas.microsoft.com/office/drawing/2014/main" id="{A7928269-C93D-4547-8D55-5D6475C38383}"/>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0" name="ZoneTexte 9">
            <a:extLst>
              <a:ext uri="{FF2B5EF4-FFF2-40B4-BE49-F238E27FC236}">
                <a16:creationId xmlns:a16="http://schemas.microsoft.com/office/drawing/2014/main" id="{6C200A2D-ED05-4091-A56A-FDC04E7EF313}"/>
              </a:ext>
            </a:extLst>
          </p:cNvPr>
          <p:cNvSpPr txBox="1"/>
          <p:nvPr/>
        </p:nvSpPr>
        <p:spPr>
          <a:xfrm>
            <a:off x="1017316" y="1860946"/>
            <a:ext cx="9965009" cy="3108543"/>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Bonifier les programmes de formation des sciences sociales, notamment en ajoutant du contenu sur le développement global des enfants.</a:t>
            </a:r>
          </a:p>
          <a:p>
            <a:pPr marL="285750" indent="-285750">
              <a:spcAft>
                <a:spcPts val="1200"/>
              </a:spcAft>
              <a:buFont typeface="Arial" panose="020B0604020202020204" pitchFamily="34" charset="0"/>
              <a:buChar char="•"/>
            </a:pPr>
            <a:r>
              <a:rPr lang="fr-CA" sz="1700" b="0" i="0" dirty="0">
                <a:effectLst/>
                <a:latin typeface="Lato" panose="020F0502020204030203" pitchFamily="34" charset="0"/>
                <a:ea typeface="Lato" panose="020F0502020204030203" pitchFamily="34" charset="0"/>
                <a:cs typeface="Lato" panose="020F0502020204030203" pitchFamily="34" charset="0"/>
              </a:rPr>
              <a:t>Effectuer des études sur le développement des tout-petits ou sur la première transition scolaire, dans le cadre de programmes de recherche en éducation.</a:t>
            </a:r>
          </a:p>
          <a:p>
            <a:pPr marL="285750" indent="-285750">
              <a:spcAft>
                <a:spcPts val="1200"/>
              </a:spcAft>
              <a:buFont typeface="Arial" panose="020B0604020202020204" pitchFamily="34" charset="0"/>
              <a:buChar char="•"/>
            </a:pPr>
            <a:r>
              <a:rPr lang="fr-CA" sz="1700" b="0" i="0" dirty="0">
                <a:effectLst/>
                <a:latin typeface="Lato" panose="020F0502020204030203" pitchFamily="34" charset="0"/>
                <a:ea typeface="Lato" panose="020F0502020204030203" pitchFamily="34" charset="0"/>
                <a:cs typeface="Lato" panose="020F0502020204030203" pitchFamily="34" charset="0"/>
              </a:rPr>
              <a:t>Faciliter la conciliation études-famille des étudiants parents de tout-petits, afin de permettre à ces derniers de poursuivre leurs études plus facilement, ce qui </a:t>
            </a:r>
            <a:r>
              <a:rPr lang="fr-CA" sz="1700" dirty="0">
                <a:latin typeface="Lato" panose="020F0502020204030203" pitchFamily="34" charset="0"/>
                <a:ea typeface="Lato" panose="020F0502020204030203" pitchFamily="34" charset="0"/>
                <a:cs typeface="Lato" panose="020F0502020204030203" pitchFamily="34" charset="0"/>
              </a:rPr>
              <a:t>aura un effet</a:t>
            </a:r>
            <a:r>
              <a:rPr lang="fr-CA" sz="1700" b="0" i="0" dirty="0">
                <a:effectLst/>
                <a:latin typeface="Lato" panose="020F0502020204030203" pitchFamily="34" charset="0"/>
                <a:ea typeface="Lato" panose="020F0502020204030203" pitchFamily="34" charset="0"/>
                <a:cs typeface="Lato" panose="020F0502020204030203" pitchFamily="34" charset="0"/>
              </a:rPr>
              <a:t> bénéfique à long terme sur ces enfants.</a:t>
            </a:r>
            <a:endParaRPr lang="fr-CA" sz="1700" dirty="0">
              <a:latin typeface="Lato" panose="020F0502020204030203" pitchFamily="34" charset="0"/>
              <a:ea typeface="Lato" panose="020F0502020204030203" pitchFamily="34" charset="0"/>
              <a:cs typeface="Lato" panose="020F0502020204030203" pitchFamily="34" charset="0"/>
            </a:endParaRP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5371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B60CD9B0-4FCC-4314-A24F-0E5103A82970}"/>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8" name="Rectangle 7">
            <a:extLst>
              <a:ext uri="{FF2B5EF4-FFF2-40B4-BE49-F238E27FC236}">
                <a16:creationId xmlns:a16="http://schemas.microsoft.com/office/drawing/2014/main" id="{7865C75A-2CE9-4E4E-AD43-B4DFA340A805}"/>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que </a:t>
            </a:r>
          </a:p>
          <a:p>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services de santé et services sociaux</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13" name="Image 12">
            <a:extLst>
              <a:ext uri="{FF2B5EF4-FFF2-40B4-BE49-F238E27FC236}">
                <a16:creationId xmlns:a16="http://schemas.microsoft.com/office/drawing/2014/main" id="{BE3D8C0B-9A40-467E-912F-404E81464AC1}"/>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4" name="ZoneTexte 13">
            <a:extLst>
              <a:ext uri="{FF2B5EF4-FFF2-40B4-BE49-F238E27FC236}">
                <a16:creationId xmlns:a16="http://schemas.microsoft.com/office/drawing/2014/main" id="{289AD6BF-8975-4AA1-AE77-5AF83DA040A3}"/>
              </a:ext>
            </a:extLst>
          </p:cNvPr>
          <p:cNvSpPr txBox="1"/>
          <p:nvPr/>
        </p:nvSpPr>
        <p:spPr>
          <a:xfrm>
            <a:off x="1017316" y="1860946"/>
            <a:ext cx="9965009" cy="4047262"/>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Inviter les différents partenaires et adultes significatifs impliqués dans la vie d’un enfant aux rencontres médicales et aux moments privilégiés, pour considérer la santé et le bien-être de l’enfant de manière globale.</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Favoriser l’ouverture et la collaboration entre les familles et le milieu de la santé et des services sociaux.</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Inclure systématiquement, lors des rendez-vous médicaux, certains éléments de guidance particulièrement probants (ex. : pratiques parentales positives, lecture avec son enfant, jeu non-structuré plutôt qu’écrans, etc.).</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Développer des corridors de services prioritaires en pédiatrie pour les enfants sans médecin de famille et dont des professionnels ont dépisté des problématiques développementales.</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888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B2E5189D-A40B-46A4-801C-F7824B7635F4}"/>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2DD7C9B5-1E08-4F4B-829B-6870834F8185}"/>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organismes communautaires</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8" name="Image 7">
            <a:extLst>
              <a:ext uri="{FF2B5EF4-FFF2-40B4-BE49-F238E27FC236}">
                <a16:creationId xmlns:a16="http://schemas.microsoft.com/office/drawing/2014/main" id="{2F5343C1-7E6A-47EA-A44B-E49D1E4FFC16}"/>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E8E153A6-BCAC-4A47-B705-A4285C85C1F9}"/>
              </a:ext>
            </a:extLst>
          </p:cNvPr>
          <p:cNvSpPr txBox="1"/>
          <p:nvPr/>
        </p:nvSpPr>
        <p:spPr>
          <a:xfrm>
            <a:off x="1017316" y="1860946"/>
            <a:ext cx="9965009" cy="4078039"/>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Soutenir et favoriser la participation des parents à divers lieux de concertation dans leur collectivité (enfance, famille, jeunesse, saines habitudes de vie, etc.).</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Offrir des activités d’éveil à la lecture et à l’écriture pour les familles qui peuvent prendre diverses formes et même être jumelées à d’autres activités qui touchent le développement des enfants (ex. : activité motrice, activité langagière, etc.).</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Offrir des ateliers pour rejoindre les parents d’enfants âgés entre 0 et 5 ans.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Proposer des activités clés en main pour les familles à faire à la maison, afin de favoriser et de renforcer les liens de qualité dans les familles.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Mettre en place diverses initiatives pour soutenir la première transition scolaire.</a:t>
            </a:r>
            <a:endParaRPr lang="fr-CA" sz="1700" dirty="0">
              <a:latin typeface="Lato" panose="020F0502020204030203" pitchFamily="34" charset="0"/>
              <a:ea typeface="Lato" panose="020F0502020204030203" pitchFamily="34" charset="0"/>
              <a:cs typeface="Lato" panose="020F0502020204030203" pitchFamily="34" charset="0"/>
            </a:endParaRP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9652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B2E5189D-A40B-46A4-801C-F7824B7635F4}"/>
              </a:ext>
            </a:extLst>
          </p:cNvPr>
          <p:cNvPicPr>
            <a:picLocks noChangeAspect="1"/>
          </p:cNvPicPr>
          <p:nvPr/>
        </p:nvPicPr>
        <p:blipFill>
          <a:blip r:embed="rId3"/>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2DD7C9B5-1E08-4F4B-829B-6870834F8185}"/>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qu’</a:t>
            </a:r>
            <a:r>
              <a:rPr lang="fr-CA" sz="30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instances </a:t>
            </a:r>
          </a:p>
          <a:p>
            <a:r>
              <a:rPr lang="fr-CA" sz="30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	de concertation locale enfance et famille</a:t>
            </a:r>
            <a:r>
              <a:rPr lang="fr-CA" sz="3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8" name="Image 7">
            <a:extLst>
              <a:ext uri="{FF2B5EF4-FFF2-40B4-BE49-F238E27FC236}">
                <a16:creationId xmlns:a16="http://schemas.microsoft.com/office/drawing/2014/main" id="{2F5343C1-7E6A-47EA-A44B-E49D1E4FFC16}"/>
              </a:ext>
            </a:extLst>
          </p:cNvPr>
          <p:cNvPicPr>
            <a:picLocks noChangeAspect="1"/>
          </p:cNvPicPr>
          <p:nvPr/>
        </p:nvPicPr>
        <p:blipFill>
          <a:blip r:embed="rId4"/>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E8E153A6-BCAC-4A47-B705-A4285C85C1F9}"/>
              </a:ext>
            </a:extLst>
          </p:cNvPr>
          <p:cNvSpPr txBox="1"/>
          <p:nvPr/>
        </p:nvSpPr>
        <p:spPr>
          <a:xfrm>
            <a:off x="1017316" y="1860946"/>
            <a:ext cx="9965009" cy="4047262"/>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Mettre sur pied un comité de partenaires afin de favoriser l'approche de proximité et de réaliser plusieurs activités de réflexions visant l'appropriation de cette approche par les organisations du milieu.</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Avoir un agent de milieu afin de se rapprocher des familles ayant de grands besoins et ainsi les soutenir dans le développement de leurs enfants.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Mettre sur pied des communautés de pratique autour d’un sujet appuyé par des recherches et des pratiques innovantes.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Consolider la concertation établie dans des quartiers entre plusieurs acteurs de différents milieux (communautaire, scolaire et santé et services sociaux) qui favorisent l’offre de services et d’activités diversifiées, en respectant les mandats et les rôles des organismes présents.</a:t>
            </a:r>
            <a:endParaRPr lang="fr-FR" sz="1700" dirty="0">
              <a:latin typeface="Lato" panose="020F0502020204030203" pitchFamily="34" charset="0"/>
              <a:ea typeface="Lato" panose="020F0502020204030203" pitchFamily="34" charset="0"/>
              <a:cs typeface="Lato" panose="020F0502020204030203" pitchFamily="34" charset="0"/>
            </a:endParaRP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7324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89C3190C-1E51-4791-B573-926521C59FFF}"/>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86754613-8A80-45B4-8667-CB289248D7F1}"/>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que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municipalités et MRC</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10" name="Image 9">
            <a:extLst>
              <a:ext uri="{FF2B5EF4-FFF2-40B4-BE49-F238E27FC236}">
                <a16:creationId xmlns:a16="http://schemas.microsoft.com/office/drawing/2014/main" id="{E67A3CFE-9D74-40E2-AFA6-6211331279CC}"/>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4C1FEF44-A026-4BD4-AE1E-FBAF0996D6F4}"/>
              </a:ext>
            </a:extLst>
          </p:cNvPr>
          <p:cNvSpPr txBox="1"/>
          <p:nvPr/>
        </p:nvSpPr>
        <p:spPr>
          <a:xfrm>
            <a:off x="1017316" y="1860946"/>
            <a:ext cx="9965009" cy="4093428"/>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Mettre en place des boîtes à idées à la mairie, dans d’autres lieux fréquentés par les enfants ou par le biais des nouvelles technologies, telles que les réseaux sociaux.</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Créer et distribuer une trousse de bienvenue destinée aux nouveaux citoyens, incluant une liste des organismes communautaires et des ressources disponibles sur le territoire.</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Adopter une politique familiale municipale.</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Soutenir et participer aux divers lieux de concertation de sa collectivité (enfance, famille, jeunesse, saines habitudes de vie, etc.).</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Collaborer avec les organismes communautaires pour faire de la sensibilisation sur divers sujets touchant les enfants dans les lieux publics municipaux.</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9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hlinkClick r:id="rId2"/>
            <a:extLst>
              <a:ext uri="{FF2B5EF4-FFF2-40B4-BE49-F238E27FC236}">
                <a16:creationId xmlns:a16="http://schemas.microsoft.com/office/drawing/2014/main" id="{805CE14B-1AB4-4F06-9307-F73AB458285A}"/>
              </a:ext>
            </a:extLst>
          </p:cNvPr>
          <p:cNvPicPr>
            <a:picLocks noChangeAspect="1"/>
          </p:cNvPicPr>
          <p:nvPr/>
        </p:nvPicPr>
        <p:blipFill>
          <a:blip r:embed="rId3"/>
          <a:stretch>
            <a:fillRect/>
          </a:stretch>
        </p:blipFill>
        <p:spPr>
          <a:xfrm>
            <a:off x="2668490" y="1952362"/>
            <a:ext cx="6885085" cy="4354529"/>
          </a:xfrm>
          <a:prstGeom prst="rect">
            <a:avLst/>
          </a:prstGeom>
        </p:spPr>
      </p:pic>
      <p:sp>
        <p:nvSpPr>
          <p:cNvPr id="10" name="Titre 9">
            <a:extLst>
              <a:ext uri="{FF2B5EF4-FFF2-40B4-BE49-F238E27FC236}">
                <a16:creationId xmlns:a16="http://schemas.microsoft.com/office/drawing/2014/main" id="{C004513D-03DC-4351-80DE-20EACDB64960}"/>
              </a:ext>
            </a:extLst>
          </p:cNvPr>
          <p:cNvSpPr>
            <a:spLocks noGrp="1"/>
          </p:cNvSpPr>
          <p:nvPr>
            <p:ph type="title"/>
          </p:nvPr>
        </p:nvSpPr>
        <p:spPr>
          <a:xfrm>
            <a:off x="838200" y="393700"/>
            <a:ext cx="10515600" cy="1325563"/>
          </a:xfrm>
        </p:spPr>
        <p:txBody>
          <a:bodyPr>
            <a:normAutofit/>
          </a:bodyPr>
          <a:lstStyle/>
          <a:p>
            <a:pPr algn="ctr"/>
            <a:r>
              <a:rPr lang="fr-CA" sz="4200" dirty="0">
                <a:solidFill>
                  <a:srgbClr val="00A8AC"/>
                </a:solidFill>
                <a:latin typeface="Lato Black" panose="020F0502020204030203" pitchFamily="34" charset="0"/>
                <a:ea typeface="Lato Black" panose="020F0502020204030203" pitchFamily="34" charset="0"/>
                <a:cs typeface="Lato Black" panose="020F0502020204030203" pitchFamily="34" charset="0"/>
              </a:rPr>
              <a:t>Agir ensemble, c’est </a:t>
            </a:r>
            <a:br>
              <a:rPr lang="fr-CA" sz="4200" dirty="0">
                <a:solidFill>
                  <a:srgbClr val="00A8AC"/>
                </a:solidFill>
                <a:latin typeface="Lato Black" panose="020F0502020204030203" pitchFamily="34" charset="0"/>
                <a:ea typeface="Lato Black" panose="020F0502020204030203" pitchFamily="34" charset="0"/>
                <a:cs typeface="Lato Black" panose="020F0502020204030203" pitchFamily="34" charset="0"/>
              </a:rPr>
            </a:br>
            <a:r>
              <a:rPr lang="fr-CA" sz="4200" i="1" dirty="0">
                <a:solidFill>
                  <a:srgbClr val="00A8AC"/>
                </a:solidFill>
                <a:latin typeface="Lato Black" panose="020F0502020204030203" pitchFamily="34" charset="0"/>
                <a:ea typeface="Lato Black" panose="020F0502020204030203" pitchFamily="34" charset="0"/>
                <a:cs typeface="Lato Black" panose="020F0502020204030203" pitchFamily="34" charset="0"/>
              </a:rPr>
              <a:t>Voir grand pour nos enfants</a:t>
            </a:r>
          </a:p>
        </p:txBody>
      </p:sp>
      <p:pic>
        <p:nvPicPr>
          <p:cNvPr id="11" name="Image 10" descr="Une image contenant texte&#10;&#10;Description générée automatiquement">
            <a:extLst>
              <a:ext uri="{FF2B5EF4-FFF2-40B4-BE49-F238E27FC236}">
                <a16:creationId xmlns:a16="http://schemas.microsoft.com/office/drawing/2014/main" id="{D0F232E9-2762-4C19-AB96-E70488AC5606}"/>
              </a:ext>
            </a:extLst>
          </p:cNvPr>
          <p:cNvPicPr>
            <a:picLocks noChangeAspect="1"/>
          </p:cNvPicPr>
          <p:nvPr/>
        </p:nvPicPr>
        <p:blipFill>
          <a:blip r:embed="rId4"/>
          <a:stretch>
            <a:fillRect/>
          </a:stretch>
        </p:blipFill>
        <p:spPr>
          <a:xfrm>
            <a:off x="10251750" y="5567550"/>
            <a:ext cx="2372619" cy="1090426"/>
          </a:xfrm>
          <a:prstGeom prst="rect">
            <a:avLst/>
          </a:prstGeom>
        </p:spPr>
      </p:pic>
      <p:sp>
        <p:nvSpPr>
          <p:cNvPr id="4" name="Rectangle : coins arrondis 3">
            <a:extLst>
              <a:ext uri="{FF2B5EF4-FFF2-40B4-BE49-F238E27FC236}">
                <a16:creationId xmlns:a16="http://schemas.microsoft.com/office/drawing/2014/main" id="{60B817DB-64CE-48BE-B7EC-AF8643433BD3}"/>
              </a:ext>
            </a:extLst>
          </p:cNvPr>
          <p:cNvSpPr/>
          <p:nvPr/>
        </p:nvSpPr>
        <p:spPr>
          <a:xfrm>
            <a:off x="9934575" y="2542273"/>
            <a:ext cx="1609725" cy="1090612"/>
          </a:xfrm>
          <a:prstGeom prst="round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Lato Black" panose="020F0502020204030203" pitchFamily="34" charset="0"/>
                <a:ea typeface="Lato Black" panose="020F0502020204030203" pitchFamily="34" charset="0"/>
                <a:cs typeface="Lato Black" panose="020F0502020204030203" pitchFamily="34" charset="0"/>
              </a:rPr>
              <a:t>Visionnez </a:t>
            </a:r>
          </a:p>
          <a:p>
            <a:pPr algn="ctr"/>
            <a:r>
              <a:rPr lang="fr-CA" dirty="0">
                <a:latin typeface="Lato Black" panose="020F0502020204030203" pitchFamily="34" charset="0"/>
                <a:ea typeface="Lato Black" panose="020F0502020204030203" pitchFamily="34" charset="0"/>
                <a:cs typeface="Lato Black" panose="020F0502020204030203" pitchFamily="34" charset="0"/>
              </a:rPr>
              <a:t>la vidéo!</a:t>
            </a:r>
          </a:p>
        </p:txBody>
      </p:sp>
      <p:pic>
        <p:nvPicPr>
          <p:cNvPr id="3" name="Image 2" descr="Une image contenant texte, signe, sombre&#10;&#10;Description générée automatiquement">
            <a:extLst>
              <a:ext uri="{FF2B5EF4-FFF2-40B4-BE49-F238E27FC236}">
                <a16:creationId xmlns:a16="http://schemas.microsoft.com/office/drawing/2014/main" id="{67640C2F-8C4E-4817-A43A-01C5158CBC20}"/>
              </a:ext>
            </a:extLst>
          </p:cNvPr>
          <p:cNvPicPr>
            <a:picLocks noChangeAspect="1"/>
          </p:cNvPicPr>
          <p:nvPr/>
        </p:nvPicPr>
        <p:blipFill>
          <a:blip r:embed="rId5"/>
          <a:stretch>
            <a:fillRect/>
          </a:stretch>
        </p:blipFill>
        <p:spPr>
          <a:xfrm rot="5400000">
            <a:off x="9382340" y="2683755"/>
            <a:ext cx="609167" cy="850946"/>
          </a:xfrm>
          <a:prstGeom prst="rect">
            <a:avLst/>
          </a:prstGeom>
        </p:spPr>
      </p:pic>
    </p:spTree>
    <p:extLst>
      <p:ext uri="{BB962C8B-B14F-4D97-AF65-F5344CB8AC3E}">
        <p14:creationId xmlns:p14="http://schemas.microsoft.com/office/powerpoint/2010/main" val="365906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10;&#10;Description générée automatiquement">
            <a:extLst>
              <a:ext uri="{FF2B5EF4-FFF2-40B4-BE49-F238E27FC236}">
                <a16:creationId xmlns:a16="http://schemas.microsoft.com/office/drawing/2014/main" id="{329B3D19-7C7F-4B69-8999-3DA6489EBCEB}"/>
              </a:ext>
            </a:extLst>
          </p:cNvPr>
          <p:cNvPicPr>
            <a:picLocks noChangeAspect="1"/>
          </p:cNvPicPr>
          <p:nvPr/>
        </p:nvPicPr>
        <p:blipFill>
          <a:blip r:embed="rId2"/>
          <a:stretch>
            <a:fillRect/>
          </a:stretch>
        </p:blipFill>
        <p:spPr>
          <a:xfrm>
            <a:off x="10251750" y="5567550"/>
            <a:ext cx="2372619" cy="1090426"/>
          </a:xfrm>
          <a:prstGeom prst="rect">
            <a:avLst/>
          </a:prstGeom>
        </p:spPr>
      </p:pic>
      <p:pic>
        <p:nvPicPr>
          <p:cNvPr id="3" name="Image 2">
            <a:extLst>
              <a:ext uri="{FF2B5EF4-FFF2-40B4-BE49-F238E27FC236}">
                <a16:creationId xmlns:a16="http://schemas.microsoft.com/office/drawing/2014/main" id="{43F25BCA-8928-4524-846D-6DDDF3D20CC6}"/>
              </a:ext>
            </a:extLst>
          </p:cNvPr>
          <p:cNvPicPr>
            <a:picLocks noChangeAspect="1"/>
          </p:cNvPicPr>
          <p:nvPr/>
        </p:nvPicPr>
        <p:blipFill>
          <a:blip r:embed="rId3"/>
          <a:stretch>
            <a:fillRect/>
          </a:stretch>
        </p:blipFill>
        <p:spPr>
          <a:xfrm>
            <a:off x="3520217" y="194201"/>
            <a:ext cx="5151566" cy="2507197"/>
          </a:xfrm>
          <a:prstGeom prst="rect">
            <a:avLst/>
          </a:prstGeom>
        </p:spPr>
      </p:pic>
      <p:pic>
        <p:nvPicPr>
          <p:cNvPr id="8" name="Image 7">
            <a:extLst>
              <a:ext uri="{FF2B5EF4-FFF2-40B4-BE49-F238E27FC236}">
                <a16:creationId xmlns:a16="http://schemas.microsoft.com/office/drawing/2014/main" id="{5701651B-15C4-4889-920B-EFA298BAC6D3}"/>
              </a:ext>
            </a:extLst>
          </p:cNvPr>
          <p:cNvPicPr>
            <a:picLocks noChangeAspect="1"/>
          </p:cNvPicPr>
          <p:nvPr/>
        </p:nvPicPr>
        <p:blipFill rotWithShape="1">
          <a:blip r:embed="rId4"/>
          <a:srcRect t="9602"/>
          <a:stretch/>
        </p:blipFill>
        <p:spPr>
          <a:xfrm>
            <a:off x="2521773" y="3148149"/>
            <a:ext cx="7165152" cy="3039876"/>
          </a:xfrm>
          <a:prstGeom prst="rect">
            <a:avLst/>
          </a:prstGeom>
        </p:spPr>
      </p:pic>
      <p:sp>
        <p:nvSpPr>
          <p:cNvPr id="5" name="ZoneTexte 4">
            <a:extLst>
              <a:ext uri="{FF2B5EF4-FFF2-40B4-BE49-F238E27FC236}">
                <a16:creationId xmlns:a16="http://schemas.microsoft.com/office/drawing/2014/main" id="{162D5FA7-B1A0-4654-A4C5-E5AD31F7520C}"/>
              </a:ext>
            </a:extLst>
          </p:cNvPr>
          <p:cNvSpPr txBox="1"/>
          <p:nvPr/>
        </p:nvSpPr>
        <p:spPr>
          <a:xfrm>
            <a:off x="2900362" y="2785089"/>
            <a:ext cx="6405563" cy="384721"/>
          </a:xfrm>
          <a:prstGeom prst="rect">
            <a:avLst/>
          </a:prstGeom>
          <a:noFill/>
        </p:spPr>
        <p:txBody>
          <a:bodyPr wrap="square" rtlCol="0">
            <a:spAutoFit/>
          </a:bodyPr>
          <a:lstStyle/>
          <a:p>
            <a:pPr algn="ctr"/>
            <a:r>
              <a:rPr lang="fr-CA" sz="1900" b="1" i="0" u="none" strike="noStrike" baseline="0" dirty="0">
                <a:latin typeface="Lato" panose="020F0502020204030203" pitchFamily="34" charset="0"/>
                <a:ea typeface="Lato" panose="020F0502020204030203" pitchFamily="34" charset="0"/>
                <a:cs typeface="Lato" panose="020F0502020204030203" pitchFamily="34" charset="0"/>
              </a:rPr>
              <a:t>En adhérant à la Charte,</a:t>
            </a:r>
            <a:endParaRPr lang="fr-FR" sz="19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1547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F585CC6C-B23F-4713-80AC-18D773712A41}"/>
              </a:ext>
            </a:extLst>
          </p:cNvPr>
          <p:cNvPicPr>
            <a:picLocks noChangeAspect="1"/>
          </p:cNvPicPr>
          <p:nvPr/>
        </p:nvPicPr>
        <p:blipFill>
          <a:blip r:embed="rId3"/>
          <a:stretch>
            <a:fillRect/>
          </a:stretch>
        </p:blipFill>
        <p:spPr>
          <a:xfrm>
            <a:off x="9525" y="2459"/>
            <a:ext cx="12192000" cy="6500655"/>
          </a:xfrm>
          <a:prstGeom prst="rect">
            <a:avLst/>
          </a:prstGeom>
        </p:spPr>
      </p:pic>
      <p:sp>
        <p:nvSpPr>
          <p:cNvPr id="16" name="Rectangle 15">
            <a:extLst>
              <a:ext uri="{FF2B5EF4-FFF2-40B4-BE49-F238E27FC236}">
                <a16:creationId xmlns:a16="http://schemas.microsoft.com/office/drawing/2014/main" id="{49033F0F-18FF-4FA9-8324-39C857BCB8EA}"/>
              </a:ext>
            </a:extLst>
          </p:cNvPr>
          <p:cNvSpPr/>
          <p:nvPr/>
        </p:nvSpPr>
        <p:spPr>
          <a:xfrm>
            <a:off x="6384581" y="338738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24E6DD98-81B2-4AEC-B21E-ED0CFF6CDBAD}"/>
              </a:ext>
            </a:extLst>
          </p:cNvPr>
          <p:cNvSpPr/>
          <p:nvPr/>
        </p:nvSpPr>
        <p:spPr>
          <a:xfrm>
            <a:off x="7167863" y="2143124"/>
            <a:ext cx="1261762" cy="2066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6D0D5974-380D-464C-8408-45D4F60387CB}"/>
              </a:ext>
            </a:extLst>
          </p:cNvPr>
          <p:cNvSpPr/>
          <p:nvPr/>
        </p:nvSpPr>
        <p:spPr>
          <a:xfrm>
            <a:off x="4500863" y="1263311"/>
            <a:ext cx="1261762" cy="428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EEDE0D81-0774-41DE-8AD7-99E022E6F47D}"/>
              </a:ext>
            </a:extLst>
          </p:cNvPr>
          <p:cNvSpPr/>
          <p:nvPr/>
        </p:nvSpPr>
        <p:spPr>
          <a:xfrm>
            <a:off x="4022381" y="306353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AF31C178-D37C-4592-81EE-5EB5CD311FFC}"/>
              </a:ext>
            </a:extLst>
          </p:cNvPr>
          <p:cNvSpPr/>
          <p:nvPr/>
        </p:nvSpPr>
        <p:spPr>
          <a:xfrm>
            <a:off x="4174781" y="3015911"/>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E99F0602-9804-421E-A9E5-194D3326383F}"/>
              </a:ext>
            </a:extLst>
          </p:cNvPr>
          <p:cNvSpPr/>
          <p:nvPr/>
        </p:nvSpPr>
        <p:spPr>
          <a:xfrm>
            <a:off x="3879506" y="5216704"/>
            <a:ext cx="1816443" cy="962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F8FB683E-7FF7-48D0-A07C-CC1E7205035C}"/>
              </a:ext>
            </a:extLst>
          </p:cNvPr>
          <p:cNvSpPr/>
          <p:nvPr/>
        </p:nvSpPr>
        <p:spPr>
          <a:xfrm>
            <a:off x="9925050" y="1540044"/>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33605856-133E-4652-9370-91D3E7267501}"/>
              </a:ext>
            </a:extLst>
          </p:cNvPr>
          <p:cNvSpPr/>
          <p:nvPr/>
        </p:nvSpPr>
        <p:spPr>
          <a:xfrm>
            <a:off x="1914525" y="4235619"/>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45BCA07A-644C-9B43-BACA-41B8F21B6DC0}"/>
              </a:ext>
            </a:extLst>
          </p:cNvPr>
          <p:cNvSpPr txBox="1"/>
          <p:nvPr/>
        </p:nvSpPr>
        <p:spPr>
          <a:xfrm>
            <a:off x="2900362" y="4623840"/>
            <a:ext cx="6405563" cy="1292662"/>
          </a:xfrm>
          <a:prstGeom prst="rect">
            <a:avLst/>
          </a:prstGeom>
          <a:noFill/>
        </p:spPr>
        <p:txBody>
          <a:bodyPr wrap="square" rtlCol="0">
            <a:spAutoFit/>
          </a:bodyPr>
          <a:lstStyle/>
          <a:p>
            <a:pPr algn="ctr"/>
            <a:r>
              <a:rPr lang="fr-CA" sz="2400" b="0" i="0" u="none" strike="noStrike" baseline="0" dirty="0">
                <a:solidFill>
                  <a:srgbClr val="00A8AC"/>
                </a:solidFill>
                <a:latin typeface="Lato Black" panose="020F0502020204030203" pitchFamily="34" charset="0"/>
              </a:rPr>
              <a:t> </a:t>
            </a:r>
            <a:r>
              <a:rPr lang="fr-CA" sz="2600" b="1" i="0" u="none" strike="noStrike" baseline="0" dirty="0">
                <a:solidFill>
                  <a:srgbClr val="00A8AC"/>
                </a:solidFill>
                <a:latin typeface="Lato Black" panose="020F0502020204030203" pitchFamily="34" charset="0"/>
              </a:rPr>
              <a:t>Ensemble, soutenons nos enfants pour faire de l’Estrie une région où tous auront la chance de se réaliser pleinement. </a:t>
            </a:r>
            <a:endParaRPr lang="fr-FR" sz="2600" dirty="0">
              <a:solidFill>
                <a:srgbClr val="00A8AC"/>
              </a:solidFill>
              <a:latin typeface="Chalkduster" panose="03050602040202020205" pitchFamily="66" charset="77"/>
            </a:endParaRPr>
          </a:p>
        </p:txBody>
      </p:sp>
      <p:sp>
        <p:nvSpPr>
          <p:cNvPr id="22" name="Rectangle 21">
            <a:extLst>
              <a:ext uri="{FF2B5EF4-FFF2-40B4-BE49-F238E27FC236}">
                <a16:creationId xmlns:a16="http://schemas.microsoft.com/office/drawing/2014/main" id="{7E87B0E8-9D62-4457-8FBD-58935A6A65AF}"/>
              </a:ext>
            </a:extLst>
          </p:cNvPr>
          <p:cNvSpPr/>
          <p:nvPr/>
        </p:nvSpPr>
        <p:spPr>
          <a:xfrm>
            <a:off x="8984485" y="3952875"/>
            <a:ext cx="1016765" cy="115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Li</a:t>
            </a:r>
          </a:p>
        </p:txBody>
      </p:sp>
      <p:sp>
        <p:nvSpPr>
          <p:cNvPr id="5" name="Rectangle 4">
            <a:extLst>
              <a:ext uri="{FF2B5EF4-FFF2-40B4-BE49-F238E27FC236}">
                <a16:creationId xmlns:a16="http://schemas.microsoft.com/office/drawing/2014/main" id="{A67D4853-B12B-4007-8235-5C50CB5D2728}"/>
              </a:ext>
            </a:extLst>
          </p:cNvPr>
          <p:cNvSpPr/>
          <p:nvPr/>
        </p:nvSpPr>
        <p:spPr>
          <a:xfrm>
            <a:off x="4174781" y="2838450"/>
            <a:ext cx="797269" cy="225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descr="Une image contenant texte&#10;&#10;Description générée automatiquement">
            <a:extLst>
              <a:ext uri="{FF2B5EF4-FFF2-40B4-BE49-F238E27FC236}">
                <a16:creationId xmlns:a16="http://schemas.microsoft.com/office/drawing/2014/main" id="{CB9D6CBD-72A7-4638-9A08-007F93A7E5E7}"/>
              </a:ext>
            </a:extLst>
          </p:cNvPr>
          <p:cNvPicPr>
            <a:picLocks noChangeAspect="1"/>
          </p:cNvPicPr>
          <p:nvPr/>
        </p:nvPicPr>
        <p:blipFill>
          <a:blip r:embed="rId4"/>
          <a:stretch>
            <a:fillRect/>
          </a:stretch>
        </p:blipFill>
        <p:spPr>
          <a:xfrm>
            <a:off x="4402533" y="1655201"/>
            <a:ext cx="3386934" cy="2727658"/>
          </a:xfrm>
          <a:prstGeom prst="rect">
            <a:avLst/>
          </a:prstGeom>
        </p:spPr>
      </p:pic>
    </p:spTree>
    <p:extLst>
      <p:ext uri="{BB962C8B-B14F-4D97-AF65-F5344CB8AC3E}">
        <p14:creationId xmlns:p14="http://schemas.microsoft.com/office/powerpoint/2010/main" val="356515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F585CC6C-B23F-4713-80AC-18D773712A41}"/>
              </a:ext>
            </a:extLst>
          </p:cNvPr>
          <p:cNvPicPr>
            <a:picLocks noChangeAspect="1"/>
          </p:cNvPicPr>
          <p:nvPr/>
        </p:nvPicPr>
        <p:blipFill>
          <a:blip r:embed="rId3"/>
          <a:stretch>
            <a:fillRect/>
          </a:stretch>
        </p:blipFill>
        <p:spPr>
          <a:xfrm>
            <a:off x="9525" y="2459"/>
            <a:ext cx="12192000" cy="6500655"/>
          </a:xfrm>
          <a:prstGeom prst="rect">
            <a:avLst/>
          </a:prstGeom>
        </p:spPr>
      </p:pic>
      <p:sp>
        <p:nvSpPr>
          <p:cNvPr id="16" name="Rectangle 15">
            <a:extLst>
              <a:ext uri="{FF2B5EF4-FFF2-40B4-BE49-F238E27FC236}">
                <a16:creationId xmlns:a16="http://schemas.microsoft.com/office/drawing/2014/main" id="{49033F0F-18FF-4FA9-8324-39C857BCB8EA}"/>
              </a:ext>
            </a:extLst>
          </p:cNvPr>
          <p:cNvSpPr/>
          <p:nvPr/>
        </p:nvSpPr>
        <p:spPr>
          <a:xfrm>
            <a:off x="6384581" y="338738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24E6DD98-81B2-4AEC-B21E-ED0CFF6CDBAD}"/>
              </a:ext>
            </a:extLst>
          </p:cNvPr>
          <p:cNvSpPr/>
          <p:nvPr/>
        </p:nvSpPr>
        <p:spPr>
          <a:xfrm>
            <a:off x="7167863" y="2143124"/>
            <a:ext cx="1261762" cy="2066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6D0D5974-380D-464C-8408-45D4F60387CB}"/>
              </a:ext>
            </a:extLst>
          </p:cNvPr>
          <p:cNvSpPr/>
          <p:nvPr/>
        </p:nvSpPr>
        <p:spPr>
          <a:xfrm>
            <a:off x="4500863" y="1263311"/>
            <a:ext cx="1261762" cy="428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EEDE0D81-0774-41DE-8AD7-99E022E6F47D}"/>
              </a:ext>
            </a:extLst>
          </p:cNvPr>
          <p:cNvSpPr/>
          <p:nvPr/>
        </p:nvSpPr>
        <p:spPr>
          <a:xfrm>
            <a:off x="4022381" y="306353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AF31C178-D37C-4592-81EE-5EB5CD311FFC}"/>
              </a:ext>
            </a:extLst>
          </p:cNvPr>
          <p:cNvSpPr/>
          <p:nvPr/>
        </p:nvSpPr>
        <p:spPr>
          <a:xfrm>
            <a:off x="4174781" y="3015911"/>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E99F0602-9804-421E-A9E5-194D3326383F}"/>
              </a:ext>
            </a:extLst>
          </p:cNvPr>
          <p:cNvSpPr/>
          <p:nvPr/>
        </p:nvSpPr>
        <p:spPr>
          <a:xfrm>
            <a:off x="3879506" y="4972051"/>
            <a:ext cx="1816443" cy="1354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F8FB683E-7FF7-48D0-A07C-CC1E7205035C}"/>
              </a:ext>
            </a:extLst>
          </p:cNvPr>
          <p:cNvSpPr/>
          <p:nvPr/>
        </p:nvSpPr>
        <p:spPr>
          <a:xfrm>
            <a:off x="9925050" y="1540044"/>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33605856-133E-4652-9370-91D3E7267501}"/>
              </a:ext>
            </a:extLst>
          </p:cNvPr>
          <p:cNvSpPr/>
          <p:nvPr/>
        </p:nvSpPr>
        <p:spPr>
          <a:xfrm>
            <a:off x="1914525" y="4235619"/>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45BCA07A-644C-9B43-BACA-41B8F21B6DC0}"/>
              </a:ext>
            </a:extLst>
          </p:cNvPr>
          <p:cNvSpPr txBox="1"/>
          <p:nvPr/>
        </p:nvSpPr>
        <p:spPr>
          <a:xfrm>
            <a:off x="2907476" y="5011283"/>
            <a:ext cx="6405563" cy="523220"/>
          </a:xfrm>
          <a:prstGeom prst="rect">
            <a:avLst/>
          </a:prstGeom>
          <a:noFill/>
        </p:spPr>
        <p:txBody>
          <a:bodyPr wrap="square" rtlCol="0">
            <a:spAutoFit/>
          </a:bodyPr>
          <a:lstStyle/>
          <a:p>
            <a:pPr algn="ctr"/>
            <a:r>
              <a:rPr lang="fr-CA" sz="2800" b="1" i="0" strike="noStrike" baseline="0" dirty="0">
                <a:latin typeface="Lato Black" panose="020F0502020204030203" pitchFamily="34" charset="0"/>
                <a:hlinkClick r:id="rId4">
                  <a:extLst>
                    <a:ext uri="{A12FA001-AC4F-418D-AE19-62706E023703}">
                      <ahyp:hlinkClr xmlns:ahyp="http://schemas.microsoft.com/office/drawing/2018/hyperlinkcolor" val="tx"/>
                    </a:ext>
                  </a:extLst>
                </a:hlinkClick>
              </a:rPr>
              <a:t>Voir</a:t>
            </a:r>
            <a:r>
              <a:rPr lang="fr-CA" sz="2800" b="1" i="0" strike="noStrike" baseline="0" dirty="0">
                <a:solidFill>
                  <a:srgbClr val="00A8AC"/>
                </a:solidFill>
                <a:latin typeface="Lato Black" panose="020F0502020204030203" pitchFamily="34" charset="0"/>
                <a:hlinkClick r:id="rId4">
                  <a:extLst>
                    <a:ext uri="{A12FA001-AC4F-418D-AE19-62706E023703}">
                      <ahyp:hlinkClr xmlns:ahyp="http://schemas.microsoft.com/office/drawing/2018/hyperlinkcolor" val="tx"/>
                    </a:ext>
                  </a:extLst>
                </a:hlinkClick>
              </a:rPr>
              <a:t>Grand</a:t>
            </a:r>
            <a:r>
              <a:rPr lang="fr-CA" sz="2800" b="1" i="0" strike="noStrike" baseline="0" dirty="0">
                <a:latin typeface="Lato Black" panose="020F0502020204030203" pitchFamily="34" charset="0"/>
                <a:hlinkClick r:id="rId4">
                  <a:extLst>
                    <a:ext uri="{A12FA001-AC4F-418D-AE19-62706E023703}">
                      <ahyp:hlinkClr xmlns:ahyp="http://schemas.microsoft.com/office/drawing/2018/hyperlinkcolor" val="tx"/>
                    </a:ext>
                  </a:extLst>
                </a:hlinkClick>
              </a:rPr>
              <a:t>PourNos</a:t>
            </a:r>
            <a:r>
              <a:rPr lang="fr-CA" sz="2800" b="1" i="0" strike="noStrike" baseline="0" dirty="0">
                <a:solidFill>
                  <a:srgbClr val="00A8AC"/>
                </a:solidFill>
                <a:latin typeface="Lato Black" panose="020F0502020204030203" pitchFamily="34" charset="0"/>
                <a:hlinkClick r:id="rId4">
                  <a:extLst>
                    <a:ext uri="{A12FA001-AC4F-418D-AE19-62706E023703}">
                      <ahyp:hlinkClr xmlns:ahyp="http://schemas.microsoft.com/office/drawing/2018/hyperlinkcolor" val="tx"/>
                    </a:ext>
                  </a:extLst>
                </a:hlinkClick>
              </a:rPr>
              <a:t>Enfants</a:t>
            </a:r>
            <a:r>
              <a:rPr lang="fr-CA" sz="2800" b="1" i="0" strike="noStrike" baseline="0" dirty="0">
                <a:latin typeface="Lato Black" panose="020F0502020204030203" pitchFamily="34" charset="0"/>
                <a:hlinkClick r:id="rId4">
                  <a:extLst>
                    <a:ext uri="{A12FA001-AC4F-418D-AE19-62706E023703}">
                      <ahyp:hlinkClr xmlns:ahyp="http://schemas.microsoft.com/office/drawing/2018/hyperlinkcolor" val="tx"/>
                    </a:ext>
                  </a:extLst>
                </a:hlinkClick>
              </a:rPr>
              <a:t>.ca </a:t>
            </a:r>
            <a:endParaRPr lang="fr-FR" sz="2800" dirty="0">
              <a:latin typeface="Chalkduster" panose="03050602040202020205" pitchFamily="66" charset="77"/>
            </a:endParaRPr>
          </a:p>
        </p:txBody>
      </p:sp>
      <p:sp>
        <p:nvSpPr>
          <p:cNvPr id="22" name="Rectangle 21">
            <a:extLst>
              <a:ext uri="{FF2B5EF4-FFF2-40B4-BE49-F238E27FC236}">
                <a16:creationId xmlns:a16="http://schemas.microsoft.com/office/drawing/2014/main" id="{7E87B0E8-9D62-4457-8FBD-58935A6A65AF}"/>
              </a:ext>
            </a:extLst>
          </p:cNvPr>
          <p:cNvSpPr/>
          <p:nvPr/>
        </p:nvSpPr>
        <p:spPr>
          <a:xfrm>
            <a:off x="8984485" y="3952875"/>
            <a:ext cx="1016765" cy="115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Li</a:t>
            </a:r>
          </a:p>
        </p:txBody>
      </p:sp>
      <p:sp>
        <p:nvSpPr>
          <p:cNvPr id="5" name="Rectangle 4">
            <a:extLst>
              <a:ext uri="{FF2B5EF4-FFF2-40B4-BE49-F238E27FC236}">
                <a16:creationId xmlns:a16="http://schemas.microsoft.com/office/drawing/2014/main" id="{A67D4853-B12B-4007-8235-5C50CB5D2728}"/>
              </a:ext>
            </a:extLst>
          </p:cNvPr>
          <p:cNvSpPr/>
          <p:nvPr/>
        </p:nvSpPr>
        <p:spPr>
          <a:xfrm>
            <a:off x="4174781" y="2838450"/>
            <a:ext cx="797269" cy="225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Espace réservé du contenu 12" descr="Une image contenant texte&#10;&#10;Description générée automatiquement">
            <a:extLst>
              <a:ext uri="{FF2B5EF4-FFF2-40B4-BE49-F238E27FC236}">
                <a16:creationId xmlns:a16="http://schemas.microsoft.com/office/drawing/2014/main" id="{C6E5EFAC-8D8B-4D29-8188-6F87FA4899C5}"/>
              </a:ext>
            </a:extLst>
          </p:cNvPr>
          <p:cNvPicPr>
            <a:picLocks noChangeAspect="1"/>
          </p:cNvPicPr>
          <p:nvPr/>
        </p:nvPicPr>
        <p:blipFill>
          <a:blip r:embed="rId5"/>
          <a:stretch>
            <a:fillRect/>
          </a:stretch>
        </p:blipFill>
        <p:spPr>
          <a:xfrm>
            <a:off x="2324341" y="1749088"/>
            <a:ext cx="7543560" cy="1159578"/>
          </a:xfrm>
          <a:prstGeom prst="rect">
            <a:avLst/>
          </a:prstGeom>
        </p:spPr>
      </p:pic>
      <p:pic>
        <p:nvPicPr>
          <p:cNvPr id="6" name="Image 5" descr="Une image contenant texte&#10;&#10;Description générée automatiquement">
            <a:hlinkClick r:id="rId6"/>
            <a:extLst>
              <a:ext uri="{FF2B5EF4-FFF2-40B4-BE49-F238E27FC236}">
                <a16:creationId xmlns:a16="http://schemas.microsoft.com/office/drawing/2014/main" id="{AD21A729-C530-4A8D-9785-4EB7C008D439}"/>
              </a:ext>
            </a:extLst>
          </p:cNvPr>
          <p:cNvPicPr>
            <a:picLocks noChangeAspect="1"/>
          </p:cNvPicPr>
          <p:nvPr/>
        </p:nvPicPr>
        <p:blipFill>
          <a:blip r:embed="rId7"/>
          <a:stretch>
            <a:fillRect/>
          </a:stretch>
        </p:blipFill>
        <p:spPr>
          <a:xfrm>
            <a:off x="3904814" y="3449491"/>
            <a:ext cx="4400999" cy="850012"/>
          </a:xfrm>
          <a:prstGeom prst="rect">
            <a:avLst/>
          </a:prstGeom>
        </p:spPr>
      </p:pic>
    </p:spTree>
    <p:extLst>
      <p:ext uri="{BB962C8B-B14F-4D97-AF65-F5344CB8AC3E}">
        <p14:creationId xmlns:p14="http://schemas.microsoft.com/office/powerpoint/2010/main" val="292580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445B4E5-D074-4292-95A8-D6DAA30886E7}"/>
              </a:ext>
            </a:extLst>
          </p:cNvPr>
          <p:cNvPicPr>
            <a:picLocks noChangeAspect="1"/>
          </p:cNvPicPr>
          <p:nvPr/>
        </p:nvPicPr>
        <p:blipFill rotWithShape="1">
          <a:blip r:embed="rId2"/>
          <a:srcRect r="6073"/>
          <a:stretch/>
        </p:blipFill>
        <p:spPr>
          <a:xfrm>
            <a:off x="3007612" y="1657212"/>
            <a:ext cx="6184013" cy="2750957"/>
          </a:xfrm>
          <a:prstGeom prst="rect">
            <a:avLst/>
          </a:prstGeom>
        </p:spPr>
      </p:pic>
      <p:pic>
        <p:nvPicPr>
          <p:cNvPr id="4" name="Image 3">
            <a:extLst>
              <a:ext uri="{FF2B5EF4-FFF2-40B4-BE49-F238E27FC236}">
                <a16:creationId xmlns:a16="http://schemas.microsoft.com/office/drawing/2014/main" id="{953C6FFA-7E87-434C-A0CA-1E6174796A1F}"/>
              </a:ext>
            </a:extLst>
          </p:cNvPr>
          <p:cNvPicPr>
            <a:picLocks noChangeAspect="1"/>
          </p:cNvPicPr>
          <p:nvPr/>
        </p:nvPicPr>
        <p:blipFill rotWithShape="1">
          <a:blip r:embed="rId3"/>
          <a:srcRect l="32377" t="47256"/>
          <a:stretch/>
        </p:blipFill>
        <p:spPr>
          <a:xfrm>
            <a:off x="7759341" y="4297683"/>
            <a:ext cx="206838" cy="169817"/>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27DE858A-61D7-4C32-A1D7-5952B3D96E75}"/>
              </a:ext>
            </a:extLst>
          </p:cNvPr>
          <p:cNvPicPr>
            <a:picLocks noChangeAspect="1"/>
          </p:cNvPicPr>
          <p:nvPr/>
        </p:nvPicPr>
        <p:blipFill>
          <a:blip r:embed="rId4"/>
          <a:stretch>
            <a:fillRect/>
          </a:stretch>
        </p:blipFill>
        <p:spPr>
          <a:xfrm>
            <a:off x="10251750" y="5567550"/>
            <a:ext cx="2372619" cy="1090426"/>
          </a:xfrm>
          <a:prstGeom prst="rect">
            <a:avLst/>
          </a:prstGeom>
        </p:spPr>
      </p:pic>
      <p:sp>
        <p:nvSpPr>
          <p:cNvPr id="2" name="Rectangle 1">
            <a:extLst>
              <a:ext uri="{FF2B5EF4-FFF2-40B4-BE49-F238E27FC236}">
                <a16:creationId xmlns:a16="http://schemas.microsoft.com/office/drawing/2014/main" id="{638B361D-85F2-4EB4-9E51-3DAF20E3E87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Portrait des vulnérabilités en Estrie</a:t>
            </a:r>
          </a:p>
        </p:txBody>
      </p:sp>
      <p:pic>
        <p:nvPicPr>
          <p:cNvPr id="5" name="Image 4">
            <a:extLst>
              <a:ext uri="{FF2B5EF4-FFF2-40B4-BE49-F238E27FC236}">
                <a16:creationId xmlns:a16="http://schemas.microsoft.com/office/drawing/2014/main" id="{6FC2FBD7-9109-4BA2-9C2C-137D0BC18147}"/>
              </a:ext>
            </a:extLst>
          </p:cNvPr>
          <p:cNvPicPr>
            <a:picLocks noChangeAspect="1"/>
          </p:cNvPicPr>
          <p:nvPr/>
        </p:nvPicPr>
        <p:blipFill>
          <a:blip r:embed="rId5"/>
          <a:stretch>
            <a:fillRect/>
          </a:stretch>
        </p:blipFill>
        <p:spPr>
          <a:xfrm>
            <a:off x="2136875" y="4868531"/>
            <a:ext cx="7933900" cy="941198"/>
          </a:xfrm>
          <a:prstGeom prst="rect">
            <a:avLst/>
          </a:prstGeom>
        </p:spPr>
      </p:pic>
      <p:pic>
        <p:nvPicPr>
          <p:cNvPr id="8" name="Image 7">
            <a:extLst>
              <a:ext uri="{FF2B5EF4-FFF2-40B4-BE49-F238E27FC236}">
                <a16:creationId xmlns:a16="http://schemas.microsoft.com/office/drawing/2014/main" id="{F54B9368-635D-47B2-A83B-1470CCF269DF}"/>
              </a:ext>
            </a:extLst>
          </p:cNvPr>
          <p:cNvPicPr>
            <a:picLocks noChangeAspect="1"/>
          </p:cNvPicPr>
          <p:nvPr/>
        </p:nvPicPr>
        <p:blipFill>
          <a:blip r:embed="rId6"/>
          <a:stretch>
            <a:fillRect/>
          </a:stretch>
        </p:blipFill>
        <p:spPr>
          <a:xfrm>
            <a:off x="10025531" y="119310"/>
            <a:ext cx="1431801" cy="1252290"/>
          </a:xfrm>
          <a:prstGeom prst="rect">
            <a:avLst/>
          </a:prstGeom>
        </p:spPr>
      </p:pic>
    </p:spTree>
    <p:extLst>
      <p:ext uri="{BB962C8B-B14F-4D97-AF65-F5344CB8AC3E}">
        <p14:creationId xmlns:p14="http://schemas.microsoft.com/office/powerpoint/2010/main" val="136343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6470D-2758-5840-B603-821ECC75C9FE}"/>
              </a:ext>
            </a:extLst>
          </p:cNvPr>
          <p:cNvSpPr/>
          <p:nvPr/>
        </p:nvSpPr>
        <p:spPr>
          <a:xfrm>
            <a:off x="785812" y="4257202"/>
            <a:ext cx="1765140" cy="1200329"/>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Avoir des parents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faiblement scolarisés</a:t>
            </a:r>
            <a:endParaRPr lang="fr-FR" b="1" dirty="0">
              <a:latin typeface="Lato" panose="020F0502020204030203" pitchFamily="34" charset="0"/>
              <a:ea typeface="Lato" panose="020F0502020204030203" pitchFamily="34" charset="0"/>
              <a:cs typeface="Lato" panose="020F0502020204030203" pitchFamily="34" charset="0"/>
            </a:endParaRPr>
          </a:p>
        </p:txBody>
      </p:sp>
      <p:pic>
        <p:nvPicPr>
          <p:cNvPr id="20" name="Image 19" descr="Une image contenant texte&#10;&#10;Description générée automatiquement">
            <a:extLst>
              <a:ext uri="{FF2B5EF4-FFF2-40B4-BE49-F238E27FC236}">
                <a16:creationId xmlns:a16="http://schemas.microsoft.com/office/drawing/2014/main" id="{27DE858A-61D7-4C32-A1D7-5952B3D96E75}"/>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2" name="Rectangle 1">
            <a:extLst>
              <a:ext uri="{FF2B5EF4-FFF2-40B4-BE49-F238E27FC236}">
                <a16:creationId xmlns:a16="http://schemas.microsoft.com/office/drawing/2014/main" id="{638B361D-85F2-4EB4-9E51-3DAF20E3E87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Portrait des vulnérabilités en Estrie</a:t>
            </a:r>
          </a:p>
        </p:txBody>
      </p:sp>
      <p:sp>
        <p:nvSpPr>
          <p:cNvPr id="6" name="Rectangle 5">
            <a:extLst>
              <a:ext uri="{FF2B5EF4-FFF2-40B4-BE49-F238E27FC236}">
                <a16:creationId xmlns:a16="http://schemas.microsoft.com/office/drawing/2014/main" id="{43121C76-09AE-47D7-80D6-3A06DD6FCDE9}"/>
              </a:ext>
            </a:extLst>
          </p:cNvPr>
          <p:cNvSpPr/>
          <p:nvPr/>
        </p:nvSpPr>
        <p:spPr>
          <a:xfrm>
            <a:off x="1233487" y="1859340"/>
            <a:ext cx="9729788" cy="1477328"/>
          </a:xfrm>
          <a:prstGeom prst="rect">
            <a:avLst/>
          </a:prstGeom>
        </p:spPr>
        <p:txBody>
          <a:bodyPr wrap="square">
            <a:spAutoFit/>
          </a:bodyPr>
          <a:lstStyle/>
          <a:p>
            <a:pPr algn="ctr">
              <a:spcAft>
                <a:spcPts val="1200"/>
              </a:spcAft>
            </a:pPr>
            <a:r>
              <a:rPr lang="fr-CA" sz="3000" b="1" dirty="0">
                <a:solidFill>
                  <a:srgbClr val="C40830"/>
                </a:solidFill>
                <a:latin typeface="Lato" panose="020F0502020204030203" pitchFamily="34" charset="0"/>
                <a:ea typeface="Lato" panose="020F0502020204030203" pitchFamily="34" charset="0"/>
                <a:cs typeface="Lato" panose="020F0502020204030203" pitchFamily="34" charset="0"/>
              </a:rPr>
              <a:t>Facteurs de vulnérabilité </a:t>
            </a:r>
          </a:p>
          <a:p>
            <a:pPr marL="342900" indent="-342900">
              <a:spcAft>
                <a:spcPts val="1200"/>
              </a:spcAft>
              <a:buFont typeface="Arial" panose="020B0604020202020204" pitchFamily="34" charset="0"/>
              <a:buChar char="•"/>
            </a:pPr>
            <a:endParaRPr lang="fr-CA" sz="2000" b="1" dirty="0">
              <a:solidFill>
                <a:srgbClr val="C40830"/>
              </a:solidFill>
              <a:latin typeface="Lato" panose="020F0502020204030203" pitchFamily="34" charset="0"/>
              <a:ea typeface="Lato" panose="020F0502020204030203" pitchFamily="34" charset="0"/>
              <a:cs typeface="Lato" panose="020F0502020204030203" pitchFamily="34" charset="0"/>
            </a:endParaRPr>
          </a:p>
          <a:p>
            <a:pPr>
              <a:spcAft>
                <a:spcPts val="1200"/>
              </a:spcAft>
            </a:pPr>
            <a:endParaRPr lang="fr-CA" sz="2000" dirty="0">
              <a:solidFill>
                <a:srgbClr val="C40830"/>
              </a:solidFill>
              <a:latin typeface="Lato" panose="020F0502020204030203" pitchFamily="34" charset="0"/>
              <a:ea typeface="Lato" panose="020F0502020204030203" pitchFamily="34" charset="0"/>
              <a:cs typeface="Lato" panose="020F0502020204030203" pitchFamily="34" charset="0"/>
            </a:endParaRPr>
          </a:p>
        </p:txBody>
      </p:sp>
      <p:pic>
        <p:nvPicPr>
          <p:cNvPr id="5" name="Image 4">
            <a:extLst>
              <a:ext uri="{FF2B5EF4-FFF2-40B4-BE49-F238E27FC236}">
                <a16:creationId xmlns:a16="http://schemas.microsoft.com/office/drawing/2014/main" id="{E83B57B7-E159-4795-9530-2FF8AE7721F9}"/>
              </a:ext>
            </a:extLst>
          </p:cNvPr>
          <p:cNvPicPr>
            <a:picLocks noChangeAspect="1"/>
          </p:cNvPicPr>
          <p:nvPr/>
        </p:nvPicPr>
        <p:blipFill>
          <a:blip r:embed="rId3"/>
          <a:stretch>
            <a:fillRect/>
          </a:stretch>
        </p:blipFill>
        <p:spPr>
          <a:xfrm>
            <a:off x="1043174" y="2971800"/>
            <a:ext cx="1261875" cy="1172720"/>
          </a:xfrm>
          <a:prstGeom prst="rect">
            <a:avLst/>
          </a:prstGeom>
        </p:spPr>
      </p:pic>
      <p:pic>
        <p:nvPicPr>
          <p:cNvPr id="8" name="Image 7">
            <a:extLst>
              <a:ext uri="{FF2B5EF4-FFF2-40B4-BE49-F238E27FC236}">
                <a16:creationId xmlns:a16="http://schemas.microsoft.com/office/drawing/2014/main" id="{81965F0C-71CE-4D74-8DE0-741F28226A15}"/>
              </a:ext>
            </a:extLst>
          </p:cNvPr>
          <p:cNvPicPr>
            <a:picLocks noChangeAspect="1"/>
          </p:cNvPicPr>
          <p:nvPr/>
        </p:nvPicPr>
        <p:blipFill>
          <a:blip r:embed="rId4"/>
          <a:stretch>
            <a:fillRect/>
          </a:stretch>
        </p:blipFill>
        <p:spPr>
          <a:xfrm>
            <a:off x="3278718" y="2971800"/>
            <a:ext cx="1182933" cy="1189198"/>
          </a:xfrm>
          <a:prstGeom prst="rect">
            <a:avLst/>
          </a:prstGeom>
        </p:spPr>
      </p:pic>
      <p:pic>
        <p:nvPicPr>
          <p:cNvPr id="11" name="Image 10">
            <a:extLst>
              <a:ext uri="{FF2B5EF4-FFF2-40B4-BE49-F238E27FC236}">
                <a16:creationId xmlns:a16="http://schemas.microsoft.com/office/drawing/2014/main" id="{1E815F10-123C-4359-B4A8-05ADAA955F4D}"/>
              </a:ext>
            </a:extLst>
          </p:cNvPr>
          <p:cNvPicPr>
            <a:picLocks noChangeAspect="1"/>
          </p:cNvPicPr>
          <p:nvPr/>
        </p:nvPicPr>
        <p:blipFill>
          <a:blip r:embed="rId5"/>
          <a:stretch>
            <a:fillRect/>
          </a:stretch>
        </p:blipFill>
        <p:spPr>
          <a:xfrm>
            <a:off x="5536001" y="2971800"/>
            <a:ext cx="1121974" cy="1231507"/>
          </a:xfrm>
          <a:prstGeom prst="rect">
            <a:avLst/>
          </a:prstGeom>
        </p:spPr>
      </p:pic>
      <p:pic>
        <p:nvPicPr>
          <p:cNvPr id="13" name="Image 12">
            <a:extLst>
              <a:ext uri="{FF2B5EF4-FFF2-40B4-BE49-F238E27FC236}">
                <a16:creationId xmlns:a16="http://schemas.microsoft.com/office/drawing/2014/main" id="{0AEE7F87-C76F-4AC9-B984-D458024C38DC}"/>
              </a:ext>
            </a:extLst>
          </p:cNvPr>
          <p:cNvPicPr>
            <a:picLocks noChangeAspect="1"/>
          </p:cNvPicPr>
          <p:nvPr/>
        </p:nvPicPr>
        <p:blipFill>
          <a:blip r:embed="rId6"/>
          <a:stretch>
            <a:fillRect/>
          </a:stretch>
        </p:blipFill>
        <p:spPr>
          <a:xfrm>
            <a:off x="7635489" y="2902458"/>
            <a:ext cx="1260861" cy="1225317"/>
          </a:xfrm>
          <a:prstGeom prst="rect">
            <a:avLst/>
          </a:prstGeom>
        </p:spPr>
      </p:pic>
      <p:pic>
        <p:nvPicPr>
          <p:cNvPr id="15" name="Image 14">
            <a:extLst>
              <a:ext uri="{FF2B5EF4-FFF2-40B4-BE49-F238E27FC236}">
                <a16:creationId xmlns:a16="http://schemas.microsoft.com/office/drawing/2014/main" id="{BA7F8870-E07D-48AE-AF4E-FDAAFEEF5C22}"/>
              </a:ext>
            </a:extLst>
          </p:cNvPr>
          <p:cNvPicPr>
            <a:picLocks noChangeAspect="1"/>
          </p:cNvPicPr>
          <p:nvPr/>
        </p:nvPicPr>
        <p:blipFill>
          <a:blip r:embed="rId7"/>
          <a:stretch>
            <a:fillRect/>
          </a:stretch>
        </p:blipFill>
        <p:spPr>
          <a:xfrm>
            <a:off x="9855394" y="2971800"/>
            <a:ext cx="945956" cy="1159384"/>
          </a:xfrm>
          <a:prstGeom prst="rect">
            <a:avLst/>
          </a:prstGeom>
        </p:spPr>
      </p:pic>
      <p:sp>
        <p:nvSpPr>
          <p:cNvPr id="17" name="Rectangle 16">
            <a:extLst>
              <a:ext uri="{FF2B5EF4-FFF2-40B4-BE49-F238E27FC236}">
                <a16:creationId xmlns:a16="http://schemas.microsoft.com/office/drawing/2014/main" id="{F0B1B6E9-0432-4E3E-919A-AA9B60910C94}"/>
              </a:ext>
            </a:extLst>
          </p:cNvPr>
          <p:cNvSpPr/>
          <p:nvPr/>
        </p:nvSpPr>
        <p:spPr>
          <a:xfrm>
            <a:off x="2999100" y="4268475"/>
            <a:ext cx="1765140" cy="923330"/>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Vivre dans une famille à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faible revenu</a:t>
            </a:r>
            <a:endParaRPr lang="fr-FR" b="1" dirty="0">
              <a:latin typeface="Lato" panose="020F0502020204030203" pitchFamily="34" charset="0"/>
              <a:ea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CF2EE368-82D7-41BA-847B-135C5533A8FC}"/>
              </a:ext>
            </a:extLst>
          </p:cNvPr>
          <p:cNvSpPr/>
          <p:nvPr/>
        </p:nvSpPr>
        <p:spPr>
          <a:xfrm>
            <a:off x="5221676" y="4274504"/>
            <a:ext cx="1765140" cy="923330"/>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Être né à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l’extérieur du Canada</a:t>
            </a:r>
            <a:endParaRPr lang="fr-FR" b="1" dirty="0">
              <a:latin typeface="Lato" panose="020F0502020204030203" pitchFamily="34" charset="0"/>
              <a:ea typeface="Lato" panose="020F0502020204030203" pitchFamily="34" charset="0"/>
              <a:cs typeface="Lato" panose="020F0502020204030203" pitchFamily="34" charset="0"/>
            </a:endParaRPr>
          </a:p>
        </p:txBody>
      </p:sp>
      <p:sp>
        <p:nvSpPr>
          <p:cNvPr id="19" name="Rectangle 18">
            <a:extLst>
              <a:ext uri="{FF2B5EF4-FFF2-40B4-BE49-F238E27FC236}">
                <a16:creationId xmlns:a16="http://schemas.microsoft.com/office/drawing/2014/main" id="{DC51D4EF-3098-46F8-BB0F-8EEB7374B4C8}"/>
              </a:ext>
            </a:extLst>
          </p:cNvPr>
          <p:cNvSpPr/>
          <p:nvPr/>
        </p:nvSpPr>
        <p:spPr>
          <a:xfrm>
            <a:off x="7387839" y="4274504"/>
            <a:ext cx="1765140" cy="923330"/>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Avoir l’</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anglais</a:t>
            </a:r>
            <a:r>
              <a:rPr lang="fr-CA" dirty="0">
                <a:solidFill>
                  <a:srgbClr val="000000"/>
                </a:solidFill>
                <a:latin typeface="Lato" panose="020F0502020204030203" pitchFamily="34" charset="0"/>
                <a:ea typeface="Lato" panose="020F0502020204030203" pitchFamily="34" charset="0"/>
                <a:cs typeface="Lato" panose="020F0502020204030203" pitchFamily="34" charset="0"/>
              </a:rPr>
              <a:t> comme langue maternelle</a:t>
            </a:r>
            <a:endParaRPr lang="fr-FR" b="1" dirty="0">
              <a:latin typeface="Lato" panose="020F0502020204030203" pitchFamily="34" charset="0"/>
              <a:ea typeface="Lato" panose="020F0502020204030203" pitchFamily="34" charset="0"/>
              <a:cs typeface="Lato" panose="020F0502020204030203" pitchFamily="34" charset="0"/>
            </a:endParaRPr>
          </a:p>
        </p:txBody>
      </p:sp>
      <p:sp>
        <p:nvSpPr>
          <p:cNvPr id="21" name="Rectangle 20">
            <a:extLst>
              <a:ext uri="{FF2B5EF4-FFF2-40B4-BE49-F238E27FC236}">
                <a16:creationId xmlns:a16="http://schemas.microsoft.com/office/drawing/2014/main" id="{3E1E1636-10BA-490B-86C7-B729E22E0306}"/>
              </a:ext>
            </a:extLst>
          </p:cNvPr>
          <p:cNvSpPr/>
          <p:nvPr/>
        </p:nvSpPr>
        <p:spPr>
          <a:xfrm>
            <a:off x="9568331" y="4257202"/>
            <a:ext cx="1500188" cy="646331"/>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Être un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garçon</a:t>
            </a:r>
            <a:endParaRPr lang="fr-FR" b="1" dirty="0">
              <a:latin typeface="Lato" panose="020F0502020204030203" pitchFamily="34" charset="0"/>
              <a:ea typeface="Lato" panose="020F0502020204030203" pitchFamily="34" charset="0"/>
              <a:cs typeface="Lato" panose="020F0502020204030203" pitchFamily="34" charset="0"/>
            </a:endParaRPr>
          </a:p>
        </p:txBody>
      </p:sp>
      <p:pic>
        <p:nvPicPr>
          <p:cNvPr id="22" name="Image 21">
            <a:extLst>
              <a:ext uri="{FF2B5EF4-FFF2-40B4-BE49-F238E27FC236}">
                <a16:creationId xmlns:a16="http://schemas.microsoft.com/office/drawing/2014/main" id="{60DE4426-A0C7-46E6-AA42-95D458FCD3A4}"/>
              </a:ext>
            </a:extLst>
          </p:cNvPr>
          <p:cNvPicPr>
            <a:picLocks noChangeAspect="1"/>
          </p:cNvPicPr>
          <p:nvPr/>
        </p:nvPicPr>
        <p:blipFill>
          <a:blip r:embed="rId8"/>
          <a:stretch>
            <a:fillRect/>
          </a:stretch>
        </p:blipFill>
        <p:spPr>
          <a:xfrm>
            <a:off x="10025531" y="119310"/>
            <a:ext cx="1431801" cy="1252290"/>
          </a:xfrm>
          <a:prstGeom prst="rect">
            <a:avLst/>
          </a:prstGeom>
        </p:spPr>
      </p:pic>
    </p:spTree>
    <p:extLst>
      <p:ext uri="{BB962C8B-B14F-4D97-AF65-F5344CB8AC3E}">
        <p14:creationId xmlns:p14="http://schemas.microsoft.com/office/powerpoint/2010/main" val="134245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6470D-2758-5840-B603-821ECC75C9FE}"/>
              </a:ext>
            </a:extLst>
          </p:cNvPr>
          <p:cNvSpPr/>
          <p:nvPr/>
        </p:nvSpPr>
        <p:spPr>
          <a:xfrm>
            <a:off x="2276474" y="4703602"/>
            <a:ext cx="7639051" cy="1261884"/>
          </a:xfrm>
          <a:prstGeom prst="rect">
            <a:avLst/>
          </a:prstGeom>
        </p:spPr>
        <p:txBody>
          <a:bodyPr wrap="square">
            <a:spAutoFit/>
          </a:bodyPr>
          <a:lstStyle/>
          <a:p>
            <a:pPr algn="just"/>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Pour atteindre cette cible, la </a:t>
            </a:r>
            <a:r>
              <a:rPr lang="fr-CA" sz="1900" dirty="0">
                <a:latin typeface="Lato" panose="020F0502020204030203" pitchFamily="34" charset="0"/>
                <a:ea typeface="Lato" panose="020F0502020204030203" pitchFamily="34" charset="0"/>
                <a:cs typeface="Lato" panose="020F0502020204030203" pitchFamily="34" charset="0"/>
              </a:rPr>
              <a:t>Charte</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 vise à </a:t>
            </a:r>
            <a:r>
              <a:rPr lang="fr-CA" sz="1900" b="1" dirty="0">
                <a:solidFill>
                  <a:srgbClr val="00A8AC"/>
                </a:solidFill>
                <a:latin typeface="Lato" panose="020F0502020204030203" pitchFamily="34" charset="0"/>
                <a:ea typeface="Lato" panose="020F0502020204030203" pitchFamily="34" charset="0"/>
                <a:cs typeface="Lato" panose="020F0502020204030203" pitchFamily="34" charset="0"/>
              </a:rPr>
              <a:t>mobiliser tous les acteurs et sympathisants de l’enfance</a:t>
            </a:r>
            <a:r>
              <a:rPr lang="fr-CA" sz="1900" b="1" dirty="0">
                <a:solidFill>
                  <a:srgbClr val="000000"/>
                </a:solidFill>
                <a:latin typeface="Lato" panose="020F0502020204030203" pitchFamily="34" charset="0"/>
                <a:ea typeface="Lato" panose="020F0502020204030203" pitchFamily="34" charset="0"/>
                <a:cs typeface="Lato" panose="020F0502020204030203" pitchFamily="34" charset="0"/>
              </a:rPr>
              <a:t> </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de la région autour de </a:t>
            </a:r>
            <a:r>
              <a:rPr lang="fr-CA" sz="1900" b="1" dirty="0">
                <a:solidFill>
                  <a:srgbClr val="00A8AC"/>
                </a:solidFill>
                <a:latin typeface="Lato" panose="020F0502020204030203" pitchFamily="34" charset="0"/>
                <a:ea typeface="Lato" panose="020F0502020204030203" pitchFamily="34" charset="0"/>
                <a:cs typeface="Lato" panose="020F0502020204030203" pitchFamily="34" charset="0"/>
              </a:rPr>
              <a:t>4 principes d’action et 4 engagements</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 afin que tous les enfants de la région aient </a:t>
            </a:r>
            <a:r>
              <a:rPr lang="fr-CA" sz="1900" b="1" dirty="0">
                <a:solidFill>
                  <a:srgbClr val="00A8AC"/>
                </a:solidFill>
                <a:latin typeface="Lato" panose="020F0502020204030203" pitchFamily="34" charset="0"/>
                <a:ea typeface="Lato" panose="020F0502020204030203" pitchFamily="34" charset="0"/>
                <a:cs typeface="Lato" panose="020F0502020204030203" pitchFamily="34" charset="0"/>
              </a:rPr>
              <a:t>une chance égale d’atteindre leur plein potentiel</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fr-CA" sz="1900" b="1" dirty="0">
                <a:solidFill>
                  <a:srgbClr val="000000"/>
                </a:solidFill>
                <a:latin typeface="Lato" panose="020F0502020204030203" pitchFamily="34" charset="0"/>
                <a:ea typeface="Lato" panose="020F0502020204030203" pitchFamily="34" charset="0"/>
                <a:cs typeface="Lato" panose="020F0502020204030203" pitchFamily="34" charset="0"/>
              </a:rPr>
              <a:t> </a:t>
            </a:r>
            <a:endParaRPr lang="fr-FR" sz="1900" dirty="0">
              <a:latin typeface="Lato" panose="020F0502020204030203" pitchFamily="34" charset="0"/>
              <a:ea typeface="Lato" panose="020F0502020204030203" pitchFamily="34" charset="0"/>
              <a:cs typeface="Lato" panose="020F0502020204030203" pitchFamily="34" charset="0"/>
            </a:endParaRPr>
          </a:p>
        </p:txBody>
      </p:sp>
      <p:pic>
        <p:nvPicPr>
          <p:cNvPr id="20" name="Image 19" descr="Une image contenant texte&#10;&#10;Description générée automatiquement">
            <a:extLst>
              <a:ext uri="{FF2B5EF4-FFF2-40B4-BE49-F238E27FC236}">
                <a16:creationId xmlns:a16="http://schemas.microsoft.com/office/drawing/2014/main" id="{27DE858A-61D7-4C32-A1D7-5952B3D96E75}"/>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2" name="Rectangle 1">
            <a:extLst>
              <a:ext uri="{FF2B5EF4-FFF2-40B4-BE49-F238E27FC236}">
                <a16:creationId xmlns:a16="http://schemas.microsoft.com/office/drawing/2014/main" id="{638B361D-85F2-4EB4-9E51-3DAF20E3E87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Portrait des vulnérabilités en Estrie</a:t>
            </a:r>
          </a:p>
        </p:txBody>
      </p:sp>
      <p:pic>
        <p:nvPicPr>
          <p:cNvPr id="7" name="Image 6" descr="Une image contenant texte, signe, sombre&#10;&#10;Description générée automatiquement">
            <a:extLst>
              <a:ext uri="{FF2B5EF4-FFF2-40B4-BE49-F238E27FC236}">
                <a16:creationId xmlns:a16="http://schemas.microsoft.com/office/drawing/2014/main" id="{DF7D214F-657A-4621-B151-B089A18A5730}"/>
              </a:ext>
            </a:extLst>
          </p:cNvPr>
          <p:cNvPicPr>
            <a:picLocks noChangeAspect="1"/>
          </p:cNvPicPr>
          <p:nvPr/>
        </p:nvPicPr>
        <p:blipFill>
          <a:blip r:embed="rId3"/>
          <a:stretch>
            <a:fillRect/>
          </a:stretch>
        </p:blipFill>
        <p:spPr>
          <a:xfrm rot="16200000">
            <a:off x="5739546" y="3064981"/>
            <a:ext cx="730379" cy="1020267"/>
          </a:xfrm>
          <a:prstGeom prst="rect">
            <a:avLst/>
          </a:prstGeom>
        </p:spPr>
      </p:pic>
      <p:sp>
        <p:nvSpPr>
          <p:cNvPr id="9" name="Rectangle 8">
            <a:extLst>
              <a:ext uri="{FF2B5EF4-FFF2-40B4-BE49-F238E27FC236}">
                <a16:creationId xmlns:a16="http://schemas.microsoft.com/office/drawing/2014/main" id="{2465AF68-36E7-4760-9095-1467609751F6}"/>
              </a:ext>
            </a:extLst>
          </p:cNvPr>
          <p:cNvSpPr/>
          <p:nvPr/>
        </p:nvSpPr>
        <p:spPr>
          <a:xfrm>
            <a:off x="1233487" y="1626598"/>
            <a:ext cx="9729788" cy="1015663"/>
          </a:xfrm>
          <a:prstGeom prst="rect">
            <a:avLst/>
          </a:prstGeom>
        </p:spPr>
        <p:txBody>
          <a:bodyPr wrap="square">
            <a:spAutoFit/>
          </a:bodyPr>
          <a:lstStyle/>
          <a:p>
            <a:pPr algn="ctr">
              <a:spcAft>
                <a:spcPts val="1200"/>
              </a:spcAft>
            </a:pPr>
            <a:r>
              <a:rPr lang="fr-CA" sz="3000" b="1" dirty="0">
                <a:latin typeface="Lato" panose="020F0502020204030203" pitchFamily="34" charset="0"/>
                <a:ea typeface="Lato" panose="020F0502020204030203" pitchFamily="34" charset="0"/>
                <a:cs typeface="Lato" panose="020F0502020204030203" pitchFamily="34" charset="0"/>
              </a:rPr>
              <a:t>Proportion d’enfants n’ayant </a:t>
            </a:r>
            <a:br>
              <a:rPr lang="fr-CA" sz="3000" dirty="0">
                <a:latin typeface="Lato" panose="020F0502020204030203" pitchFamily="34" charset="0"/>
                <a:ea typeface="Lato" panose="020F0502020204030203" pitchFamily="34" charset="0"/>
                <a:cs typeface="Lato" panose="020F0502020204030203" pitchFamily="34" charset="0"/>
              </a:rPr>
            </a:br>
            <a:r>
              <a:rPr lang="fr-CA" sz="3000" b="1" u="sng" dirty="0">
                <a:solidFill>
                  <a:srgbClr val="00A8AC"/>
                </a:solidFill>
                <a:latin typeface="Lato" panose="020F0502020204030203" pitchFamily="34" charset="0"/>
                <a:ea typeface="Lato" panose="020F0502020204030203" pitchFamily="34" charset="0"/>
                <a:cs typeface="Lato" panose="020F0502020204030203" pitchFamily="34" charset="0"/>
              </a:rPr>
              <a:t>aucune vulnérabilité</a:t>
            </a:r>
            <a:endParaRPr lang="fr-CA" sz="2000" b="1" dirty="0">
              <a:solidFill>
                <a:srgbClr val="C40830"/>
              </a:solidFill>
              <a:latin typeface="Lato" panose="020F0502020204030203" pitchFamily="34" charset="0"/>
              <a:ea typeface="Lato" panose="020F0502020204030203" pitchFamily="34" charset="0"/>
              <a:cs typeface="Lato" panose="020F0502020204030203" pitchFamily="34" charset="0"/>
            </a:endParaRPr>
          </a:p>
        </p:txBody>
      </p:sp>
      <p:pic>
        <p:nvPicPr>
          <p:cNvPr id="10" name="Image 9">
            <a:extLst>
              <a:ext uri="{FF2B5EF4-FFF2-40B4-BE49-F238E27FC236}">
                <a16:creationId xmlns:a16="http://schemas.microsoft.com/office/drawing/2014/main" id="{91FA926C-24A2-4A7E-BDBF-365E880FB0FD}"/>
              </a:ext>
            </a:extLst>
          </p:cNvPr>
          <p:cNvPicPr>
            <a:picLocks noChangeAspect="1"/>
          </p:cNvPicPr>
          <p:nvPr/>
        </p:nvPicPr>
        <p:blipFill rotWithShape="1">
          <a:blip r:embed="rId4"/>
          <a:srcRect l="4549" r="4056"/>
          <a:stretch/>
        </p:blipFill>
        <p:spPr>
          <a:xfrm>
            <a:off x="6858000" y="2832172"/>
            <a:ext cx="1762125" cy="1531753"/>
          </a:xfrm>
          <a:prstGeom prst="rect">
            <a:avLst/>
          </a:prstGeom>
        </p:spPr>
      </p:pic>
      <p:pic>
        <p:nvPicPr>
          <p:cNvPr id="12" name="Image 11">
            <a:extLst>
              <a:ext uri="{FF2B5EF4-FFF2-40B4-BE49-F238E27FC236}">
                <a16:creationId xmlns:a16="http://schemas.microsoft.com/office/drawing/2014/main" id="{A706680C-8381-4278-AEF1-DCF9DF0D1B69}"/>
              </a:ext>
            </a:extLst>
          </p:cNvPr>
          <p:cNvPicPr>
            <a:picLocks noChangeAspect="1"/>
          </p:cNvPicPr>
          <p:nvPr/>
        </p:nvPicPr>
        <p:blipFill rotWithShape="1">
          <a:blip r:embed="rId5"/>
          <a:srcRect r="1084"/>
          <a:stretch/>
        </p:blipFill>
        <p:spPr>
          <a:xfrm>
            <a:off x="3596065" y="2836890"/>
            <a:ext cx="1737935" cy="1533600"/>
          </a:xfrm>
          <a:prstGeom prst="rect">
            <a:avLst/>
          </a:prstGeom>
        </p:spPr>
      </p:pic>
      <p:pic>
        <p:nvPicPr>
          <p:cNvPr id="14" name="Image 13">
            <a:extLst>
              <a:ext uri="{FF2B5EF4-FFF2-40B4-BE49-F238E27FC236}">
                <a16:creationId xmlns:a16="http://schemas.microsoft.com/office/drawing/2014/main" id="{0ABAD655-BA64-4062-BCA9-9E790F3721CC}"/>
              </a:ext>
            </a:extLst>
          </p:cNvPr>
          <p:cNvPicPr>
            <a:picLocks noChangeAspect="1"/>
          </p:cNvPicPr>
          <p:nvPr/>
        </p:nvPicPr>
        <p:blipFill>
          <a:blip r:embed="rId6"/>
          <a:stretch>
            <a:fillRect/>
          </a:stretch>
        </p:blipFill>
        <p:spPr>
          <a:xfrm>
            <a:off x="10025531" y="119310"/>
            <a:ext cx="1431801" cy="1252290"/>
          </a:xfrm>
          <a:prstGeom prst="rect">
            <a:avLst/>
          </a:prstGeom>
        </p:spPr>
      </p:pic>
    </p:spTree>
    <p:extLst>
      <p:ext uri="{BB962C8B-B14F-4D97-AF65-F5344CB8AC3E}">
        <p14:creationId xmlns:p14="http://schemas.microsoft.com/office/powerpoint/2010/main" val="88513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10;&#10;Description générée automatiquement">
            <a:extLst>
              <a:ext uri="{FF2B5EF4-FFF2-40B4-BE49-F238E27FC236}">
                <a16:creationId xmlns:a16="http://schemas.microsoft.com/office/drawing/2014/main" id="{13D2224A-C5C0-461B-8ED7-19E1D4A5F3B6}"/>
              </a:ext>
            </a:extLst>
          </p:cNvPr>
          <p:cNvPicPr>
            <a:picLocks noChangeAspect="1"/>
          </p:cNvPicPr>
          <p:nvPr/>
        </p:nvPicPr>
        <p:blipFill>
          <a:blip r:embed="rId2"/>
          <a:stretch>
            <a:fillRect/>
          </a:stretch>
        </p:blipFill>
        <p:spPr>
          <a:xfrm>
            <a:off x="2728809" y="2477"/>
            <a:ext cx="6745749" cy="2560471"/>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ABAE449C-0C9D-4F6D-8161-1BE3431B7C46}"/>
              </a:ext>
            </a:extLst>
          </p:cNvPr>
          <p:cNvPicPr>
            <a:picLocks noChangeAspect="1"/>
          </p:cNvPicPr>
          <p:nvPr/>
        </p:nvPicPr>
        <p:blipFill>
          <a:blip r:embed="rId3"/>
          <a:stretch>
            <a:fillRect/>
          </a:stretch>
        </p:blipFill>
        <p:spPr>
          <a:xfrm>
            <a:off x="10251750" y="5567550"/>
            <a:ext cx="2372619" cy="1090426"/>
          </a:xfrm>
          <a:prstGeom prst="rect">
            <a:avLst/>
          </a:prstGeom>
        </p:spPr>
      </p:pic>
      <p:pic>
        <p:nvPicPr>
          <p:cNvPr id="17" name="Image 16">
            <a:extLst>
              <a:ext uri="{FF2B5EF4-FFF2-40B4-BE49-F238E27FC236}">
                <a16:creationId xmlns:a16="http://schemas.microsoft.com/office/drawing/2014/main" id="{3764869A-DED3-4EE2-8AB9-68112F102E7A}"/>
              </a:ext>
            </a:extLst>
          </p:cNvPr>
          <p:cNvPicPr>
            <a:picLocks noChangeAspect="1"/>
          </p:cNvPicPr>
          <p:nvPr/>
        </p:nvPicPr>
        <p:blipFill>
          <a:blip r:embed="rId4"/>
          <a:stretch>
            <a:fillRect/>
          </a:stretch>
        </p:blipFill>
        <p:spPr>
          <a:xfrm>
            <a:off x="2070668" y="2415020"/>
            <a:ext cx="8063805" cy="3724855"/>
          </a:xfrm>
          <a:prstGeom prst="rect">
            <a:avLst/>
          </a:prstGeom>
        </p:spPr>
      </p:pic>
      <p:sp>
        <p:nvSpPr>
          <p:cNvPr id="18" name="Rectangle 17">
            <a:extLst>
              <a:ext uri="{FF2B5EF4-FFF2-40B4-BE49-F238E27FC236}">
                <a16:creationId xmlns:a16="http://schemas.microsoft.com/office/drawing/2014/main" id="{6FD34C76-B075-4239-8ABA-E3313772A756}"/>
              </a:ext>
            </a:extLst>
          </p:cNvPr>
          <p:cNvSpPr/>
          <p:nvPr/>
        </p:nvSpPr>
        <p:spPr>
          <a:xfrm>
            <a:off x="9112405" y="2820123"/>
            <a:ext cx="405114"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DDFAC3AB-5444-4ABF-BDC4-20FBF3AA4897}"/>
              </a:ext>
            </a:extLst>
          </p:cNvPr>
          <p:cNvSpPr/>
          <p:nvPr/>
        </p:nvSpPr>
        <p:spPr>
          <a:xfrm>
            <a:off x="9018728" y="3673394"/>
            <a:ext cx="405114"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916EBFBD-46D7-4C94-BD05-E3C9D0C64A5F}"/>
              </a:ext>
            </a:extLst>
          </p:cNvPr>
          <p:cNvSpPr/>
          <p:nvPr/>
        </p:nvSpPr>
        <p:spPr>
          <a:xfrm>
            <a:off x="9018728" y="4528957"/>
            <a:ext cx="405114"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404A603E-6105-4B8F-B9CC-E55FB8FBB28E}"/>
              </a:ext>
            </a:extLst>
          </p:cNvPr>
          <p:cNvSpPr/>
          <p:nvPr/>
        </p:nvSpPr>
        <p:spPr>
          <a:xfrm>
            <a:off x="9018728" y="5353051"/>
            <a:ext cx="405114" cy="353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852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7A26DB0-BCC1-4B94-948F-76044EB6CC79}"/>
              </a:ext>
            </a:extLst>
          </p:cNvPr>
          <p:cNvGrpSpPr/>
          <p:nvPr/>
        </p:nvGrpSpPr>
        <p:grpSpPr>
          <a:xfrm>
            <a:off x="182882" y="738718"/>
            <a:ext cx="11839259" cy="1435260"/>
            <a:chOff x="182882" y="738718"/>
            <a:chExt cx="11839259" cy="1435260"/>
          </a:xfrm>
        </p:grpSpPr>
        <p:pic>
          <p:nvPicPr>
            <p:cNvPr id="4" name="Image 3">
              <a:extLst>
                <a:ext uri="{FF2B5EF4-FFF2-40B4-BE49-F238E27FC236}">
                  <a16:creationId xmlns:a16="http://schemas.microsoft.com/office/drawing/2014/main" id="{2E0D940D-7F53-4399-8E38-6438752C450D}"/>
                </a:ext>
              </a:extLst>
            </p:cNvPr>
            <p:cNvPicPr>
              <a:picLocks noChangeAspect="1"/>
            </p:cNvPicPr>
            <p:nvPr/>
          </p:nvPicPr>
          <p:blipFill rotWithShape="1">
            <a:blip r:embed="rId2"/>
            <a:srcRect t="421" b="73335"/>
            <a:stretch/>
          </p:blipFill>
          <p:spPr>
            <a:xfrm>
              <a:off x="182882" y="738718"/>
              <a:ext cx="11839259" cy="1435260"/>
            </a:xfrm>
            <a:prstGeom prst="rect">
              <a:avLst/>
            </a:prstGeom>
          </p:spPr>
        </p:pic>
        <p:sp>
          <p:nvSpPr>
            <p:cNvPr id="5" name="Rectangle 4">
              <a:extLst>
                <a:ext uri="{FF2B5EF4-FFF2-40B4-BE49-F238E27FC236}">
                  <a16:creationId xmlns:a16="http://schemas.microsoft.com/office/drawing/2014/main" id="{D591A0EC-5305-4888-8808-C7DA93C9F72F}"/>
                </a:ext>
              </a:extLst>
            </p:cNvPr>
            <p:cNvSpPr/>
            <p:nvPr/>
          </p:nvSpPr>
          <p:spPr>
            <a:xfrm>
              <a:off x="10584618" y="1339452"/>
              <a:ext cx="405114" cy="353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aphicFrame>
        <p:nvGraphicFramePr>
          <p:cNvPr id="6" name="Tableau 5">
            <a:extLst>
              <a:ext uri="{FF2B5EF4-FFF2-40B4-BE49-F238E27FC236}">
                <a16:creationId xmlns:a16="http://schemas.microsoft.com/office/drawing/2014/main" id="{6346FBDB-3D32-415D-9C84-C6658A3CFBBE}"/>
              </a:ext>
            </a:extLst>
          </p:cNvPr>
          <p:cNvGraphicFramePr>
            <a:graphicFrameLocks noGrp="1"/>
          </p:cNvGraphicFramePr>
          <p:nvPr>
            <p:extLst>
              <p:ext uri="{D42A27DB-BD31-4B8C-83A1-F6EECF244321}">
                <p14:modId xmlns:p14="http://schemas.microsoft.com/office/powerpoint/2010/main" val="4092035523"/>
              </p:ext>
            </p:extLst>
          </p:nvPr>
        </p:nvGraphicFramePr>
        <p:xfrm>
          <a:off x="1021082" y="2464908"/>
          <a:ext cx="10158351" cy="2468880"/>
        </p:xfrm>
        <a:graphic>
          <a:graphicData uri="http://schemas.openxmlformats.org/drawingml/2006/table">
            <a:tbl>
              <a:tblPr/>
              <a:tblGrid>
                <a:gridCol w="10158351">
                  <a:extLst>
                    <a:ext uri="{9D8B030D-6E8A-4147-A177-3AD203B41FA5}">
                      <a16:colId xmlns:a16="http://schemas.microsoft.com/office/drawing/2014/main" val="1484059605"/>
                    </a:ext>
                  </a:extLst>
                </a:gridCol>
              </a:tblGrid>
              <a:tr h="0">
                <a:tc>
                  <a:txBody>
                    <a:bodyPr/>
                    <a:lstStyle/>
                    <a:p>
                      <a:pPr marL="285750" indent="-285750">
                        <a:spcAft>
                          <a:spcPts val="1200"/>
                        </a:spcAft>
                        <a:buFont typeface="Arial" panose="020B0604020202020204" pitchFamily="34" charset="0"/>
                        <a:buChar char="•"/>
                      </a:pPr>
                      <a:r>
                        <a:rPr lang="fr-CA" sz="2000" b="1" i="0" dirty="0">
                          <a:solidFill>
                            <a:srgbClr val="C40830"/>
                          </a:solidFill>
                          <a:effectLst/>
                          <a:latin typeface="Lato" panose="020F0502020204030203" pitchFamily="34" charset="0"/>
                          <a:ea typeface="Lato" panose="020F0502020204030203" pitchFamily="34" charset="0"/>
                          <a:cs typeface="Lato" panose="020F0502020204030203" pitchFamily="34" charset="0"/>
                        </a:rPr>
                        <a:t>Être à l’écoute des parents et reconnaitre leur savoir d’expérience, afin qu’ils puissent influencer de bonne façon les décisions qui concernent leurs enfants.</a:t>
                      </a:r>
                    </a:p>
                    <a:p>
                      <a:pPr marL="285750" indent="-285750">
                        <a:buFont typeface="Arial" panose="020B0604020202020204" pitchFamily="34" charset="0"/>
                        <a:buChar char="•"/>
                      </a:pPr>
                      <a:r>
                        <a:rPr lang="fr-CA" sz="2000" b="1" i="0" dirty="0">
                          <a:solidFill>
                            <a:srgbClr val="C40830"/>
                          </a:solidFill>
                          <a:effectLst/>
                          <a:latin typeface="Lato" panose="020F0502020204030203" pitchFamily="34" charset="0"/>
                          <a:ea typeface="Lato" panose="020F0502020204030203" pitchFamily="34" charset="0"/>
                          <a:cs typeface="Lato" panose="020F0502020204030203" pitchFamily="34" charset="0"/>
                        </a:rPr>
                        <a:t>Soutenir les parents dans le respect de leurs valeurs, en misant sur leur potentiel et leurs forces.</a:t>
                      </a:r>
                      <a:br>
                        <a:rPr lang="fr-FR" sz="1800" b="1" dirty="0">
                          <a:latin typeface="Lato" panose="020F0502020204030203" pitchFamily="34" charset="0"/>
                          <a:ea typeface="Lato" panose="020F0502020204030203" pitchFamily="34" charset="0"/>
                          <a:cs typeface="Lato" panose="020F0502020204030203" pitchFamily="34" charset="0"/>
                        </a:rPr>
                      </a:br>
                      <a:endParaRPr lang="fr-CA" sz="1800" b="1"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fr-CA" sz="1800" b="1"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endParaRPr lang="fr-CA" sz="1800" b="1"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100597519"/>
                  </a:ext>
                </a:extLst>
              </a:tr>
              <a:tr h="0">
                <a:tc>
                  <a:txBody>
                    <a:bodyPr/>
                    <a:lstStyle/>
                    <a:p>
                      <a:pPr>
                        <a:buFont typeface="+mj-lt"/>
                        <a:buNone/>
                      </a:pPr>
                      <a:endParaRPr lang="fr-CA" sz="1800" b="1"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594882969"/>
                  </a:ext>
                </a:extLst>
              </a:tr>
            </a:tbl>
          </a:graphicData>
        </a:graphic>
      </p:graphicFrame>
      <p:pic>
        <p:nvPicPr>
          <p:cNvPr id="7" name="Image 6" descr="Une image contenant texte&#10;&#10;Description générée automatiquement">
            <a:extLst>
              <a:ext uri="{FF2B5EF4-FFF2-40B4-BE49-F238E27FC236}">
                <a16:creationId xmlns:a16="http://schemas.microsoft.com/office/drawing/2014/main" id="{321AF3CF-0927-4F1D-8C35-B7E4E8EE69DB}"/>
              </a:ext>
            </a:extLst>
          </p:cNvPr>
          <p:cNvPicPr>
            <a:picLocks noChangeAspect="1"/>
          </p:cNvPicPr>
          <p:nvPr/>
        </p:nvPicPr>
        <p:blipFill>
          <a:blip r:embed="rId3"/>
          <a:stretch>
            <a:fillRect/>
          </a:stretch>
        </p:blipFill>
        <p:spPr>
          <a:xfrm>
            <a:off x="10251750" y="5567550"/>
            <a:ext cx="2372619" cy="1090426"/>
          </a:xfrm>
          <a:prstGeom prst="rect">
            <a:avLst/>
          </a:prstGeom>
        </p:spPr>
      </p:pic>
    </p:spTree>
    <p:extLst>
      <p:ext uri="{BB962C8B-B14F-4D97-AF65-F5344CB8AC3E}">
        <p14:creationId xmlns:p14="http://schemas.microsoft.com/office/powerpoint/2010/main" val="196200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37303B7-4124-F641-9F66-A11FE059A056}"/>
              </a:ext>
            </a:extLst>
          </p:cNvPr>
          <p:cNvGraphicFramePr>
            <a:graphicFrameLocks noGrp="1"/>
          </p:cNvGraphicFramePr>
          <p:nvPr>
            <p:extLst>
              <p:ext uri="{D42A27DB-BD31-4B8C-83A1-F6EECF244321}">
                <p14:modId xmlns:p14="http://schemas.microsoft.com/office/powerpoint/2010/main" val="3149407311"/>
              </p:ext>
            </p:extLst>
          </p:nvPr>
        </p:nvGraphicFramePr>
        <p:xfrm>
          <a:off x="1060271" y="2440963"/>
          <a:ext cx="10094570" cy="2629877"/>
        </p:xfrm>
        <a:graphic>
          <a:graphicData uri="http://schemas.openxmlformats.org/drawingml/2006/table">
            <a:tbl>
              <a:tblPr/>
              <a:tblGrid>
                <a:gridCol w="10094570">
                  <a:extLst>
                    <a:ext uri="{9D8B030D-6E8A-4147-A177-3AD203B41FA5}">
                      <a16:colId xmlns:a16="http://schemas.microsoft.com/office/drawing/2014/main" val="1484059605"/>
                    </a:ext>
                  </a:extLst>
                </a:gridCol>
              </a:tblGrid>
              <a:tr h="2349357">
                <a:tc>
                  <a:txBody>
                    <a:bodyPr/>
                    <a:lstStyle/>
                    <a:p>
                      <a:pPr marL="285750" indent="-285750">
                        <a:lnSpc>
                          <a:spcPct val="100000"/>
                        </a:lnSpc>
                        <a:spcBef>
                          <a:spcPts val="0"/>
                        </a:spcBef>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Agir en amont sur les facteurs de protection pour avoir un impact sur tous les enfants et toutes les familles, notamment pendant les périodes les plus délicates, comme lors des transitions. </a:t>
                      </a:r>
                      <a:endParaRPr lang="fr-CA" sz="2000"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Intervenir précocement auprès de l’enfant, si nécessaire, pour modifier ou atténuer les difficultés qui peuvent émerger dans les différents domaines de son développement. </a:t>
                      </a:r>
                      <a:endParaRPr lang="fr-CA" sz="2000" b="1" dirty="0">
                        <a:effectLst/>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100597519"/>
                  </a:ext>
                </a:extLst>
              </a:tr>
              <a:tr h="280520">
                <a:tc>
                  <a:txBody>
                    <a:bodyPr/>
                    <a:lstStyle/>
                    <a:p>
                      <a:pPr>
                        <a:buFont typeface="+mj-lt"/>
                        <a:buNone/>
                      </a:pPr>
                      <a:endParaRPr lang="fr-CA" sz="1600"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594882969"/>
                  </a:ext>
                </a:extLst>
              </a:tr>
            </a:tbl>
          </a:graphicData>
        </a:graphic>
      </p:graphicFrame>
      <p:sp>
        <p:nvSpPr>
          <p:cNvPr id="6" name="Rectangle 2">
            <a:extLst>
              <a:ext uri="{FF2B5EF4-FFF2-40B4-BE49-F238E27FC236}">
                <a16:creationId xmlns:a16="http://schemas.microsoft.com/office/drawing/2014/main" id="{2AA74DBC-2E34-7640-8913-2E664E9A19B8}"/>
              </a:ext>
            </a:extLst>
          </p:cNvPr>
          <p:cNvSpPr>
            <a:spLocks noChangeArrowheads="1"/>
          </p:cNvSpPr>
          <p:nvPr/>
        </p:nvSpPr>
        <p:spPr bwMode="auto">
          <a:xfrm>
            <a:off x="1036504" y="34526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Helvetica" pitchFamily="2" charset="0"/>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Helvetica" pitchFamily="2" charset="0"/>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Helvetica" pitchFamily="2"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nvGrpSpPr>
          <p:cNvPr id="2" name="Groupe 1">
            <a:extLst>
              <a:ext uri="{FF2B5EF4-FFF2-40B4-BE49-F238E27FC236}">
                <a16:creationId xmlns:a16="http://schemas.microsoft.com/office/drawing/2014/main" id="{3B68D824-5C8C-4EC6-A044-B06F2B82C5E8}"/>
              </a:ext>
            </a:extLst>
          </p:cNvPr>
          <p:cNvGrpSpPr/>
          <p:nvPr/>
        </p:nvGrpSpPr>
        <p:grpSpPr>
          <a:xfrm>
            <a:off x="225042" y="883964"/>
            <a:ext cx="11753312" cy="1335087"/>
            <a:chOff x="225042" y="883964"/>
            <a:chExt cx="11753312" cy="1335087"/>
          </a:xfrm>
        </p:grpSpPr>
        <p:pic>
          <p:nvPicPr>
            <p:cNvPr id="11" name="Image 10">
              <a:extLst>
                <a:ext uri="{FF2B5EF4-FFF2-40B4-BE49-F238E27FC236}">
                  <a16:creationId xmlns:a16="http://schemas.microsoft.com/office/drawing/2014/main" id="{3D47F7EF-8FA9-431A-A5BF-990BC1AF6D1D}"/>
                </a:ext>
              </a:extLst>
            </p:cNvPr>
            <p:cNvPicPr>
              <a:picLocks noChangeAspect="1"/>
            </p:cNvPicPr>
            <p:nvPr/>
          </p:nvPicPr>
          <p:blipFill rotWithShape="1">
            <a:blip r:embed="rId3"/>
            <a:srcRect t="25390" b="50019"/>
            <a:stretch/>
          </p:blipFill>
          <p:spPr>
            <a:xfrm>
              <a:off x="225042" y="883964"/>
              <a:ext cx="11753312" cy="1335087"/>
            </a:xfrm>
            <a:prstGeom prst="rect">
              <a:avLst/>
            </a:prstGeom>
          </p:spPr>
        </p:pic>
        <p:sp>
          <p:nvSpPr>
            <p:cNvPr id="12" name="Rectangle 11">
              <a:extLst>
                <a:ext uri="{FF2B5EF4-FFF2-40B4-BE49-F238E27FC236}">
                  <a16:creationId xmlns:a16="http://schemas.microsoft.com/office/drawing/2014/main" id="{2AF97071-71B5-4277-A571-A5680C4E2F85}"/>
                </a:ext>
              </a:extLst>
            </p:cNvPr>
            <p:cNvSpPr/>
            <p:nvPr/>
          </p:nvSpPr>
          <p:spPr>
            <a:xfrm>
              <a:off x="10428515" y="1337815"/>
              <a:ext cx="569570" cy="453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13" name="Image 12" descr="Une image contenant texte&#10;&#10;Description générée automatiquement">
            <a:extLst>
              <a:ext uri="{FF2B5EF4-FFF2-40B4-BE49-F238E27FC236}">
                <a16:creationId xmlns:a16="http://schemas.microsoft.com/office/drawing/2014/main" id="{7E580917-6AEF-4740-828D-7E7498E3343D}"/>
              </a:ext>
            </a:extLst>
          </p:cNvPr>
          <p:cNvPicPr>
            <a:picLocks noChangeAspect="1"/>
          </p:cNvPicPr>
          <p:nvPr/>
        </p:nvPicPr>
        <p:blipFill>
          <a:blip r:embed="rId4"/>
          <a:stretch>
            <a:fillRect/>
          </a:stretch>
        </p:blipFill>
        <p:spPr>
          <a:xfrm>
            <a:off x="10251750" y="5567550"/>
            <a:ext cx="2372619" cy="1090426"/>
          </a:xfrm>
          <a:prstGeom prst="rect">
            <a:avLst/>
          </a:prstGeom>
        </p:spPr>
      </p:pic>
    </p:spTree>
    <p:extLst>
      <p:ext uri="{BB962C8B-B14F-4D97-AF65-F5344CB8AC3E}">
        <p14:creationId xmlns:p14="http://schemas.microsoft.com/office/powerpoint/2010/main" val="385871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5506F-F810-BA48-B4B9-5DAEDAAD7BA7}"/>
              </a:ext>
            </a:extLst>
          </p:cNvPr>
          <p:cNvSpPr>
            <a:spLocks noGrp="1"/>
          </p:cNvSpPr>
          <p:nvPr>
            <p:ph type="title"/>
          </p:nvPr>
        </p:nvSpPr>
        <p:spPr>
          <a:xfrm>
            <a:off x="838200" y="489677"/>
            <a:ext cx="10515600" cy="1325563"/>
          </a:xfrm>
        </p:spPr>
        <p:txBody>
          <a:bodyPr>
            <a:normAutofit/>
          </a:bodyPr>
          <a:lstStyle/>
          <a:p>
            <a:br>
              <a:rPr lang="fr-FR" dirty="0"/>
            </a:br>
            <a:endParaRPr lang="fr-FR" dirty="0"/>
          </a:p>
        </p:txBody>
      </p:sp>
      <p:graphicFrame>
        <p:nvGraphicFramePr>
          <p:cNvPr id="5" name="Tableau 4">
            <a:extLst>
              <a:ext uri="{FF2B5EF4-FFF2-40B4-BE49-F238E27FC236}">
                <a16:creationId xmlns:a16="http://schemas.microsoft.com/office/drawing/2014/main" id="{1C1FD7D2-73D2-DF4B-9FB7-D34AE99CBCE9}"/>
              </a:ext>
            </a:extLst>
          </p:cNvPr>
          <p:cNvGraphicFramePr>
            <a:graphicFrameLocks noGrp="1"/>
          </p:cNvGraphicFramePr>
          <p:nvPr>
            <p:extLst>
              <p:ext uri="{D42A27DB-BD31-4B8C-83A1-F6EECF244321}">
                <p14:modId xmlns:p14="http://schemas.microsoft.com/office/powerpoint/2010/main" val="1376575480"/>
              </p:ext>
            </p:extLst>
          </p:nvPr>
        </p:nvGraphicFramePr>
        <p:xfrm>
          <a:off x="838202" y="2461062"/>
          <a:ext cx="10515600" cy="3303324"/>
        </p:xfrm>
        <a:graphic>
          <a:graphicData uri="http://schemas.openxmlformats.org/drawingml/2006/table">
            <a:tbl>
              <a:tblPr/>
              <a:tblGrid>
                <a:gridCol w="10515600">
                  <a:extLst>
                    <a:ext uri="{9D8B030D-6E8A-4147-A177-3AD203B41FA5}">
                      <a16:colId xmlns:a16="http://schemas.microsoft.com/office/drawing/2014/main" val="335015299"/>
                    </a:ext>
                  </a:extLst>
                </a:gridCol>
              </a:tblGrid>
              <a:tr h="368631">
                <a:tc>
                  <a:txBody>
                    <a:bodyPr/>
                    <a:lstStyle/>
                    <a:p>
                      <a:pPr marL="285750" indent="-285750">
                        <a:lnSpc>
                          <a:spcPct val="100000"/>
                        </a:lnSpc>
                        <a:spcBef>
                          <a:spcPts val="0"/>
                        </a:spcBef>
                        <a:spcAft>
                          <a:spcPts val="1200"/>
                        </a:spcAft>
                        <a:buFont typeface="Arial" panose="020B0604020202020204" pitchFamily="34" charset="0"/>
                        <a:buChar char="•"/>
                      </a:pPr>
                      <a:r>
                        <a:rPr lang="fr-CA" sz="2000" b="1" dirty="0">
                          <a:solidFill>
                            <a:srgbClr val="C40830"/>
                          </a:solidFill>
                          <a:effectLst/>
                          <a:latin typeface="Lato" panose="020F0502020204030203" pitchFamily="34" charset="0"/>
                          <a:ea typeface="Lato" panose="020F0502020204030203" pitchFamily="34" charset="0"/>
                          <a:cs typeface="Lato" panose="020F0502020204030203" pitchFamily="34" charset="0"/>
                        </a:rPr>
                        <a:t>Contribuer à lever les barrières sur le parcours des familles.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CA" sz="2000" b="1" dirty="0">
                          <a:solidFill>
                            <a:srgbClr val="C40830"/>
                          </a:solidFill>
                          <a:effectLst/>
                          <a:latin typeface="Lato" panose="020F0502020204030203" pitchFamily="34" charset="0"/>
                          <a:ea typeface="Lato" panose="020F0502020204030203" pitchFamily="34" charset="0"/>
                          <a:cs typeface="Lato" panose="020F0502020204030203" pitchFamily="34" charset="0"/>
                        </a:rPr>
                        <a:t>Travailler selon une approche de proximité pour rejoindre les familles.</a:t>
                      </a: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spcBef>
                          <a:spcPts val="0"/>
                        </a:spcBef>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Miser sur des alliances entre la pratique et la recherche afin de contribuer à l’émergence de pratiques innovantes. C’est en conjuguant les savoirs de tous que l’on peut engendrer des retombées concrètes. </a:t>
                      </a: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754178956"/>
                  </a:ext>
                </a:extLst>
              </a:tr>
              <a:tr h="1474524">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2716297255"/>
                  </a:ext>
                </a:extLst>
              </a:tr>
            </a:tbl>
          </a:graphicData>
        </a:graphic>
      </p:graphicFrame>
      <p:sp>
        <p:nvSpPr>
          <p:cNvPr id="8" name="Rectangle 3">
            <a:extLst>
              <a:ext uri="{FF2B5EF4-FFF2-40B4-BE49-F238E27FC236}">
                <a16:creationId xmlns:a16="http://schemas.microsoft.com/office/drawing/2014/main" id="{5014B7C6-9758-0B45-B1EA-9E1C7C982889}"/>
              </a:ext>
            </a:extLst>
          </p:cNvPr>
          <p:cNvSpPr>
            <a:spLocks noChangeArrowheads="1"/>
          </p:cNvSpPr>
          <p:nvPr/>
        </p:nvSpPr>
        <p:spPr bwMode="auto">
          <a:xfrm>
            <a:off x="838200" y="3178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Wingdings" pitchFamily="2" charset="2"/>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Wingdings" pitchFamily="2" charset="2"/>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Wingdings" pitchFamily="2" charset="2"/>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2" name="Image 11" descr="Une image contenant texte&#10;&#10;Description générée automatiquement">
            <a:extLst>
              <a:ext uri="{FF2B5EF4-FFF2-40B4-BE49-F238E27FC236}">
                <a16:creationId xmlns:a16="http://schemas.microsoft.com/office/drawing/2014/main" id="{73DFE73D-C238-4123-90B3-5E95AD7095B8}"/>
              </a:ext>
            </a:extLst>
          </p:cNvPr>
          <p:cNvPicPr>
            <a:picLocks noChangeAspect="1"/>
          </p:cNvPicPr>
          <p:nvPr/>
        </p:nvPicPr>
        <p:blipFill>
          <a:blip r:embed="rId3"/>
          <a:stretch>
            <a:fillRect/>
          </a:stretch>
        </p:blipFill>
        <p:spPr>
          <a:xfrm>
            <a:off x="10251750" y="5567550"/>
            <a:ext cx="2372619" cy="1090426"/>
          </a:xfrm>
          <a:prstGeom prst="rect">
            <a:avLst/>
          </a:prstGeom>
        </p:spPr>
      </p:pic>
      <p:grpSp>
        <p:nvGrpSpPr>
          <p:cNvPr id="3" name="Groupe 2">
            <a:extLst>
              <a:ext uri="{FF2B5EF4-FFF2-40B4-BE49-F238E27FC236}">
                <a16:creationId xmlns:a16="http://schemas.microsoft.com/office/drawing/2014/main" id="{017FD303-54B2-4C5B-98D0-25A5C8E240BA}"/>
              </a:ext>
            </a:extLst>
          </p:cNvPr>
          <p:cNvGrpSpPr/>
          <p:nvPr/>
        </p:nvGrpSpPr>
        <p:grpSpPr>
          <a:xfrm>
            <a:off x="152137" y="896664"/>
            <a:ext cx="11906250" cy="1321989"/>
            <a:chOff x="152137" y="752971"/>
            <a:chExt cx="11906250" cy="1321989"/>
          </a:xfrm>
        </p:grpSpPr>
        <p:pic>
          <p:nvPicPr>
            <p:cNvPr id="11" name="Image 10">
              <a:extLst>
                <a:ext uri="{FF2B5EF4-FFF2-40B4-BE49-F238E27FC236}">
                  <a16:creationId xmlns:a16="http://schemas.microsoft.com/office/drawing/2014/main" id="{B78B7EC8-1E0E-45B0-B766-521968A05462}"/>
                </a:ext>
              </a:extLst>
            </p:cNvPr>
            <p:cNvPicPr>
              <a:picLocks noChangeAspect="1"/>
            </p:cNvPicPr>
            <p:nvPr/>
          </p:nvPicPr>
          <p:blipFill rotWithShape="1">
            <a:blip r:embed="rId4"/>
            <a:srcRect t="50492" b="25471"/>
            <a:stretch/>
          </p:blipFill>
          <p:spPr>
            <a:xfrm>
              <a:off x="152137" y="752971"/>
              <a:ext cx="11906250" cy="1321989"/>
            </a:xfrm>
            <a:prstGeom prst="rect">
              <a:avLst/>
            </a:prstGeom>
          </p:spPr>
        </p:pic>
        <p:sp>
          <p:nvSpPr>
            <p:cNvPr id="10" name="Rectangle 9">
              <a:extLst>
                <a:ext uri="{FF2B5EF4-FFF2-40B4-BE49-F238E27FC236}">
                  <a16:creationId xmlns:a16="http://schemas.microsoft.com/office/drawing/2014/main" id="{029388F6-DD4A-48C9-AD16-FED458BF5490}"/>
                </a:ext>
              </a:extLst>
            </p:cNvPr>
            <p:cNvSpPr/>
            <p:nvPr/>
          </p:nvSpPr>
          <p:spPr>
            <a:xfrm>
              <a:off x="10489327" y="1224610"/>
              <a:ext cx="569570" cy="453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37380085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TotalTime>
  <Words>1894</Words>
  <Application>Microsoft Office PowerPoint</Application>
  <PresentationFormat>Grand écran</PresentationFormat>
  <Paragraphs>136</Paragraphs>
  <Slides>22</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Calibri Light</vt:lpstr>
      <vt:lpstr>Chalkduster</vt:lpstr>
      <vt:lpstr>Helvetica</vt:lpstr>
      <vt:lpstr>Lato</vt:lpstr>
      <vt:lpstr>Lato Black</vt:lpstr>
      <vt:lpstr>Wingdings</vt:lpstr>
      <vt:lpstr>Thème Office</vt:lpstr>
      <vt:lpstr>Présentation PowerPoint</vt:lpstr>
      <vt:lpstr>Agir ensemble, c’est  Voir grand pour nos enfants</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estrienne Voir grand pour nos enfants</dc:title>
  <dc:creator>Josée Rochefort</dc:creator>
  <cp:lastModifiedBy>Dominique Vyboh-Poirier</cp:lastModifiedBy>
  <cp:revision>235</cp:revision>
  <dcterms:created xsi:type="dcterms:W3CDTF">2021-04-20T15:01:40Z</dcterms:created>
  <dcterms:modified xsi:type="dcterms:W3CDTF">2022-09-27T19:14:57Z</dcterms:modified>
</cp:coreProperties>
</file>